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libri (MS)" panose="020B0604020202020204" charset="0"/>
      <p:regular r:id="rId28"/>
    </p:embeddedFont>
    <p:embeddedFont>
      <p:font typeface="Calibri (MS) Bold" panose="020B0604020202020204" charset="0"/>
      <p:regular r:id="rId29"/>
    </p:embeddedFont>
    <p:embeddedFont>
      <p:font typeface="Calibri (MS) Bold Italics" panose="020B0604020202020204" charset="0"/>
      <p:regular r:id="rId30"/>
    </p:embeddedFont>
    <p:embeddedFont>
      <p:font typeface="Calibri (MS) Italics" panose="020B0604020202020204" charset="0"/>
      <p:regular r:id="rId31"/>
    </p:embeddedFont>
    <p:embeddedFont>
      <p:font typeface="Canva Sans" panose="020B0604020202020204" charset="0"/>
      <p:regular r:id="rId32"/>
    </p:embeddedFont>
    <p:embeddedFont>
      <p:font typeface="Canva Sans Bold" panose="020B0604020202020204" charset="0"/>
      <p:regular r:id="rId33"/>
    </p:embeddedFont>
    <p:embeddedFont>
      <p:font typeface="DM Sans Bold" panose="020B0604020202020204" charset="0"/>
      <p:regular r:id="rId34"/>
    </p:embeddedFont>
    <p:embeddedFont>
      <p:font typeface="Montserrat Classic" panose="020B0604020202020204" charset="0"/>
      <p:regular r:id="rId35"/>
    </p:embeddedFont>
    <p:embeddedFont>
      <p:font typeface="Montserrat Classic Bold" panose="020B0604020202020204" charset="0"/>
      <p:regular r:id="rId36"/>
    </p:embeddedFont>
    <p:embeddedFont>
      <p:font typeface="Open Sauce Bold" panose="020B0604020202020204" charset="0"/>
      <p:regular r:id="rId37"/>
    </p:embeddedFont>
    <p:embeddedFont>
      <p:font typeface="Telegraf Bold" panose="020B0604020202020204"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5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"Today, we're zooming in on the intricate relationship between employee attrition and its impact on business success.</a:t>
            </a:r>
          </a:p>
          <a:p>
            <a:r>
              <a:rPr lang="en-US"/>
              <a:t>A company's success dynamic has two parts: revenue growth and cost reduction. When we talk about revenue growth, the talent and expertise of our workforce are paramount. Exceptional employees drive growth, innovate, and lead the company to success. On the flip side, when we consider costs, those costs associated with maintaining our workforce stand out as substantial.</a:t>
            </a:r>
          </a:p>
          <a:p>
            <a:r>
              <a:rPr lang="en-US"/>
              <a:t>In essence, HR is more than just a department; it's a pivotal player in determining a company's success. Grasping and predicting employee attrition can significantly sway both revenue and costs, underscoring its vital importance."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our data modeling endeavors, our primary objective is to ensure no employee intending to leave the company is overlooked. However, it is also worth noting that the costs of an employee’s attrition are complex in nature. Consequently, for the model evaluation part, we prioritize maximizing Recall even if it results in offering benefits to those predicted to leave but who ultimately do not. Also, we investigate the utility of employee retaintion through Expected Value Analysis in model evaluation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Important assumption: studying quantitative research of employee attrition and the effectiveness of retention strategies, we calculated that 39.13% (40%) of employees with attrition intent (mainly those because of “Negative Relationship with Coworkers”, “Feeling Undervalued”, and “Lack of Support” ) can be strategically retained if we correctly classify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truelist.co/" TargetMode="External"/><Relationship Id="rId2" Type="http://schemas.openxmlformats.org/officeDocument/2006/relationships/hyperlink" Target="https://www.shrm.org/resourcesandtools/tools-and-samples/hr-forms/pages/turnover-cost-calculation-spreadsheet.aspx"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hyperlink" Target="https://www.kaggle.com/datasets/vjchoudhary7/hr-analytics-case-study?select=in_time.csv" TargetMode="Externa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503013" y="2266735"/>
            <a:ext cx="11281974" cy="1287129"/>
          </a:xfrm>
          <a:prstGeom prst="rect">
            <a:avLst/>
          </a:prstGeom>
        </p:spPr>
        <p:txBody>
          <a:bodyPr lIns="0" tIns="0" rIns="0" bIns="0" rtlCol="0" anchor="t">
            <a:spAutoFit/>
          </a:bodyPr>
          <a:lstStyle/>
          <a:p>
            <a:pPr algn="ctr">
              <a:lnSpc>
                <a:spcPts val="9380"/>
              </a:lnSpc>
            </a:pPr>
            <a:r>
              <a:rPr lang="en-US" sz="6700">
                <a:solidFill>
                  <a:srgbClr val="D7AB29"/>
                </a:solidFill>
                <a:latin typeface="Calibri (MS) Bold"/>
              </a:rPr>
              <a:t>HR ANALYTICS</a:t>
            </a:r>
          </a:p>
        </p:txBody>
      </p:sp>
      <p:sp>
        <p:nvSpPr>
          <p:cNvPr id="3" name="TextBox 3"/>
          <p:cNvSpPr txBox="1"/>
          <p:nvPr/>
        </p:nvSpPr>
        <p:spPr>
          <a:xfrm>
            <a:off x="2993415" y="3429255"/>
            <a:ext cx="12301170" cy="3030181"/>
          </a:xfrm>
          <a:prstGeom prst="rect">
            <a:avLst/>
          </a:prstGeom>
        </p:spPr>
        <p:txBody>
          <a:bodyPr lIns="0" tIns="0" rIns="0" bIns="0" rtlCol="0" anchor="t">
            <a:spAutoFit/>
          </a:bodyPr>
          <a:lstStyle/>
          <a:p>
            <a:pPr algn="ctr">
              <a:lnSpc>
                <a:spcPts val="11482"/>
              </a:lnSpc>
            </a:pPr>
            <a:r>
              <a:rPr lang="en-US" sz="8201">
                <a:solidFill>
                  <a:srgbClr val="1E376D"/>
                </a:solidFill>
                <a:latin typeface="Calibri (MS) Bold"/>
              </a:rPr>
              <a:t>EMPLOYEE ATTRITION ANALYSIS</a:t>
            </a:r>
          </a:p>
        </p:txBody>
      </p:sp>
      <p:sp>
        <p:nvSpPr>
          <p:cNvPr id="4" name="TextBox 4"/>
          <p:cNvSpPr txBox="1"/>
          <p:nvPr/>
        </p:nvSpPr>
        <p:spPr>
          <a:xfrm>
            <a:off x="2152595" y="6005411"/>
            <a:ext cx="13982809" cy="1748154"/>
          </a:xfrm>
          <a:prstGeom prst="rect">
            <a:avLst/>
          </a:prstGeom>
        </p:spPr>
        <p:txBody>
          <a:bodyPr lIns="0" tIns="0" rIns="0" bIns="0" rtlCol="0" anchor="t">
            <a:spAutoFit/>
          </a:bodyPr>
          <a:lstStyle/>
          <a:p>
            <a:pPr algn="ctr">
              <a:lnSpc>
                <a:spcPts val="3500"/>
              </a:lnSpc>
            </a:pPr>
            <a:endParaRPr/>
          </a:p>
          <a:p>
            <a:pPr algn="ctr">
              <a:lnSpc>
                <a:spcPts val="3500"/>
              </a:lnSpc>
            </a:pPr>
            <a:r>
              <a:rPr lang="en-US" sz="2500" spc="750">
                <a:solidFill>
                  <a:srgbClr val="000000"/>
                </a:solidFill>
                <a:latin typeface="Montserrat Classic"/>
              </a:rPr>
              <a:t>Intro to BA Final Project</a:t>
            </a:r>
          </a:p>
          <a:p>
            <a:pPr algn="ctr">
              <a:lnSpc>
                <a:spcPts val="4650"/>
              </a:lnSpc>
            </a:pPr>
            <a:r>
              <a:rPr lang="en-US" sz="2500" spc="750">
                <a:solidFill>
                  <a:srgbClr val="000000"/>
                </a:solidFill>
                <a:latin typeface="Montserrat Classic"/>
              </a:rPr>
              <a:t>Team Humor Resources(HR)Inc.</a:t>
            </a:r>
          </a:p>
          <a:p>
            <a:pPr algn="ctr">
              <a:lnSpc>
                <a:spcPts val="2240"/>
              </a:lnSpc>
            </a:pPr>
            <a:r>
              <a:rPr lang="en-US" sz="1600" spc="480">
                <a:solidFill>
                  <a:srgbClr val="000000"/>
                </a:solidFill>
                <a:latin typeface="Montserrat Classic"/>
              </a:rPr>
              <a:t>Foster Mosden, Icy Wang, Neil Jiang, Hayley Huang</a:t>
            </a:r>
          </a:p>
        </p:txBody>
      </p:sp>
      <p:grpSp>
        <p:nvGrpSpPr>
          <p:cNvPr id="5" name="Group 5"/>
          <p:cNvGrpSpPr/>
          <p:nvPr/>
        </p:nvGrpSpPr>
        <p:grpSpPr>
          <a:xfrm>
            <a:off x="10468919" y="-200454"/>
            <a:ext cx="8140598" cy="5081128"/>
            <a:chOff x="0" y="0"/>
            <a:chExt cx="10854130" cy="6774837"/>
          </a:xfrm>
        </p:grpSpPr>
        <p:grpSp>
          <p:nvGrpSpPr>
            <p:cNvPr id="6" name="Group 6"/>
            <p:cNvGrpSpPr/>
            <p:nvPr/>
          </p:nvGrpSpPr>
          <p:grpSpPr>
            <a:xfrm>
              <a:off x="2572292" y="0"/>
              <a:ext cx="5765118" cy="1639390"/>
              <a:chOff x="0" y="0"/>
              <a:chExt cx="5181401" cy="1473402"/>
            </a:xfrm>
          </p:grpSpPr>
          <p:sp>
            <p:nvSpPr>
              <p:cNvPr id="7" name="Freeform 7"/>
              <p:cNvSpPr/>
              <p:nvPr/>
            </p:nvSpPr>
            <p:spPr>
              <a:xfrm>
                <a:off x="0" y="0"/>
                <a:ext cx="5181401" cy="1473402"/>
              </a:xfrm>
              <a:custGeom>
                <a:avLst/>
                <a:gdLst/>
                <a:ahLst/>
                <a:cxnLst/>
                <a:rect l="l" t="t" r="r" b="b"/>
                <a:pathLst>
                  <a:path w="5181401" h="1473402">
                    <a:moveTo>
                      <a:pt x="0" y="0"/>
                    </a:moveTo>
                    <a:lnTo>
                      <a:pt x="0" y="1473402"/>
                    </a:lnTo>
                    <a:lnTo>
                      <a:pt x="5181401" y="1473402"/>
                    </a:lnTo>
                    <a:lnTo>
                      <a:pt x="5181401" y="0"/>
                    </a:lnTo>
                    <a:lnTo>
                      <a:pt x="0" y="0"/>
                    </a:lnTo>
                    <a:close/>
                    <a:moveTo>
                      <a:pt x="5120441" y="1412442"/>
                    </a:moveTo>
                    <a:lnTo>
                      <a:pt x="59690" y="1412442"/>
                    </a:lnTo>
                    <a:lnTo>
                      <a:pt x="59690" y="59690"/>
                    </a:lnTo>
                    <a:lnTo>
                      <a:pt x="5120441" y="59690"/>
                    </a:lnTo>
                    <a:lnTo>
                      <a:pt x="5120441" y="1412442"/>
                    </a:lnTo>
                    <a:close/>
                  </a:path>
                </a:pathLst>
              </a:custGeom>
              <a:solidFill>
                <a:srgbClr val="1E376D"/>
              </a:solidFill>
            </p:spPr>
            <p:txBody>
              <a:bodyPr/>
              <a:lstStyle/>
              <a:p>
                <a:endParaRPr lang="en-US"/>
              </a:p>
            </p:txBody>
          </p:sp>
        </p:grpSp>
        <p:grpSp>
          <p:nvGrpSpPr>
            <p:cNvPr id="8" name="Group 8"/>
            <p:cNvGrpSpPr/>
            <p:nvPr/>
          </p:nvGrpSpPr>
          <p:grpSpPr>
            <a:xfrm>
              <a:off x="0" y="12700"/>
              <a:ext cx="10644404" cy="996978"/>
              <a:chOff x="0" y="0"/>
              <a:chExt cx="9566659" cy="896034"/>
            </a:xfrm>
          </p:grpSpPr>
          <p:sp>
            <p:nvSpPr>
              <p:cNvPr id="9" name="Freeform 9"/>
              <p:cNvSpPr/>
              <p:nvPr/>
            </p:nvSpPr>
            <p:spPr>
              <a:xfrm>
                <a:off x="0" y="0"/>
                <a:ext cx="9566659" cy="896034"/>
              </a:xfrm>
              <a:custGeom>
                <a:avLst/>
                <a:gdLst/>
                <a:ahLst/>
                <a:cxnLst/>
                <a:rect l="l" t="t" r="r" b="b"/>
                <a:pathLst>
                  <a:path w="9566659" h="896034">
                    <a:moveTo>
                      <a:pt x="0" y="0"/>
                    </a:moveTo>
                    <a:lnTo>
                      <a:pt x="0" y="896034"/>
                    </a:lnTo>
                    <a:lnTo>
                      <a:pt x="9566659" y="896034"/>
                    </a:lnTo>
                    <a:lnTo>
                      <a:pt x="9566659" y="0"/>
                    </a:lnTo>
                    <a:lnTo>
                      <a:pt x="0" y="0"/>
                    </a:lnTo>
                    <a:close/>
                    <a:moveTo>
                      <a:pt x="9505700" y="835074"/>
                    </a:moveTo>
                    <a:lnTo>
                      <a:pt x="59690" y="835074"/>
                    </a:lnTo>
                    <a:lnTo>
                      <a:pt x="59690" y="59690"/>
                    </a:lnTo>
                    <a:lnTo>
                      <a:pt x="9505700" y="59690"/>
                    </a:lnTo>
                    <a:lnTo>
                      <a:pt x="9505700" y="835074"/>
                    </a:lnTo>
                    <a:close/>
                  </a:path>
                </a:pathLst>
              </a:custGeom>
              <a:solidFill>
                <a:srgbClr val="D7AB29"/>
              </a:solidFill>
            </p:spPr>
            <p:txBody>
              <a:bodyPr/>
              <a:lstStyle/>
              <a:p>
                <a:endParaRPr lang="en-US"/>
              </a:p>
            </p:txBody>
          </p:sp>
        </p:grpSp>
        <p:grpSp>
          <p:nvGrpSpPr>
            <p:cNvPr id="10" name="Group 10"/>
            <p:cNvGrpSpPr/>
            <p:nvPr/>
          </p:nvGrpSpPr>
          <p:grpSpPr>
            <a:xfrm>
              <a:off x="8927010" y="1563789"/>
              <a:ext cx="1927120" cy="2005086"/>
              <a:chOff x="0" y="0"/>
              <a:chExt cx="1732000" cy="1802072"/>
            </a:xfrm>
          </p:grpSpPr>
          <p:sp>
            <p:nvSpPr>
              <p:cNvPr id="11" name="Freeform 11"/>
              <p:cNvSpPr/>
              <p:nvPr/>
            </p:nvSpPr>
            <p:spPr>
              <a:xfrm>
                <a:off x="0" y="0"/>
                <a:ext cx="1732000" cy="1802072"/>
              </a:xfrm>
              <a:custGeom>
                <a:avLst/>
                <a:gdLst/>
                <a:ahLst/>
                <a:cxnLst/>
                <a:rect l="l" t="t" r="r" b="b"/>
                <a:pathLst>
                  <a:path w="1732000" h="1802072">
                    <a:moveTo>
                      <a:pt x="0" y="0"/>
                    </a:moveTo>
                    <a:lnTo>
                      <a:pt x="0" y="1802072"/>
                    </a:lnTo>
                    <a:lnTo>
                      <a:pt x="1732000" y="1802072"/>
                    </a:lnTo>
                    <a:lnTo>
                      <a:pt x="1732000" y="0"/>
                    </a:lnTo>
                    <a:lnTo>
                      <a:pt x="0" y="0"/>
                    </a:lnTo>
                    <a:close/>
                    <a:moveTo>
                      <a:pt x="1671040" y="1741112"/>
                    </a:moveTo>
                    <a:lnTo>
                      <a:pt x="59690" y="1741112"/>
                    </a:lnTo>
                    <a:lnTo>
                      <a:pt x="59690" y="59690"/>
                    </a:lnTo>
                    <a:lnTo>
                      <a:pt x="1671040" y="59690"/>
                    </a:lnTo>
                    <a:lnTo>
                      <a:pt x="1671040" y="1741112"/>
                    </a:lnTo>
                    <a:close/>
                  </a:path>
                </a:pathLst>
              </a:custGeom>
              <a:solidFill>
                <a:srgbClr val="D7AB29"/>
              </a:solidFill>
            </p:spPr>
            <p:txBody>
              <a:bodyPr/>
              <a:lstStyle/>
              <a:p>
                <a:endParaRPr lang="en-US"/>
              </a:p>
            </p:txBody>
          </p:sp>
        </p:grpSp>
        <p:grpSp>
          <p:nvGrpSpPr>
            <p:cNvPr id="12" name="Group 12"/>
            <p:cNvGrpSpPr/>
            <p:nvPr/>
          </p:nvGrpSpPr>
          <p:grpSpPr>
            <a:xfrm>
              <a:off x="9744944" y="1938441"/>
              <a:ext cx="1109186" cy="4836396"/>
              <a:chOff x="0" y="0"/>
              <a:chExt cx="996882" cy="4346712"/>
            </a:xfrm>
          </p:grpSpPr>
          <p:sp>
            <p:nvSpPr>
              <p:cNvPr id="13" name="Freeform 13"/>
              <p:cNvSpPr/>
              <p:nvPr/>
            </p:nvSpPr>
            <p:spPr>
              <a:xfrm>
                <a:off x="0" y="0"/>
                <a:ext cx="996881" cy="4346712"/>
              </a:xfrm>
              <a:custGeom>
                <a:avLst/>
                <a:gdLst/>
                <a:ahLst/>
                <a:cxnLst/>
                <a:rect l="l" t="t" r="r" b="b"/>
                <a:pathLst>
                  <a:path w="996881" h="4346712">
                    <a:moveTo>
                      <a:pt x="0" y="0"/>
                    </a:moveTo>
                    <a:lnTo>
                      <a:pt x="0" y="4346712"/>
                    </a:lnTo>
                    <a:lnTo>
                      <a:pt x="996881" y="4346712"/>
                    </a:lnTo>
                    <a:lnTo>
                      <a:pt x="996881" y="0"/>
                    </a:lnTo>
                    <a:lnTo>
                      <a:pt x="0" y="0"/>
                    </a:lnTo>
                    <a:close/>
                    <a:moveTo>
                      <a:pt x="935921" y="4285752"/>
                    </a:moveTo>
                    <a:lnTo>
                      <a:pt x="59690" y="4285752"/>
                    </a:lnTo>
                    <a:lnTo>
                      <a:pt x="59690" y="59690"/>
                    </a:lnTo>
                    <a:lnTo>
                      <a:pt x="935921" y="59690"/>
                    </a:lnTo>
                    <a:lnTo>
                      <a:pt x="935921" y="4285752"/>
                    </a:lnTo>
                    <a:close/>
                  </a:path>
                </a:pathLst>
              </a:custGeom>
              <a:solidFill>
                <a:srgbClr val="1E376D"/>
              </a:solidFill>
            </p:spPr>
            <p:txBody>
              <a:bodyPr/>
              <a:lstStyle/>
              <a:p>
                <a:endParaRPr lang="en-US"/>
              </a:p>
            </p:txBody>
          </p:sp>
        </p:grpSp>
      </p:grpSp>
      <p:grpSp>
        <p:nvGrpSpPr>
          <p:cNvPr id="14" name="Group 14"/>
          <p:cNvGrpSpPr/>
          <p:nvPr/>
        </p:nvGrpSpPr>
        <p:grpSpPr>
          <a:xfrm>
            <a:off x="-558753" y="5612866"/>
            <a:ext cx="8831843" cy="4920629"/>
            <a:chOff x="0" y="0"/>
            <a:chExt cx="11775791" cy="6560838"/>
          </a:xfrm>
        </p:grpSpPr>
        <p:grpSp>
          <p:nvGrpSpPr>
            <p:cNvPr id="15" name="Group 15"/>
            <p:cNvGrpSpPr/>
            <p:nvPr/>
          </p:nvGrpSpPr>
          <p:grpSpPr>
            <a:xfrm>
              <a:off x="507433" y="2264716"/>
              <a:ext cx="1640980" cy="4258414"/>
              <a:chOff x="0" y="0"/>
              <a:chExt cx="1474831" cy="3827250"/>
            </a:xfrm>
          </p:grpSpPr>
          <p:sp>
            <p:nvSpPr>
              <p:cNvPr id="16" name="Freeform 16"/>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7" name="Group 17"/>
            <p:cNvGrpSpPr/>
            <p:nvPr/>
          </p:nvGrpSpPr>
          <p:grpSpPr>
            <a:xfrm>
              <a:off x="3171886" y="4488885"/>
              <a:ext cx="8603905" cy="1228428"/>
              <a:chOff x="0" y="0"/>
              <a:chExt cx="7732761" cy="1104050"/>
            </a:xfrm>
          </p:grpSpPr>
          <p:sp>
            <p:nvSpPr>
              <p:cNvPr id="18" name="Freeform 18"/>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9" name="Group 19"/>
            <p:cNvGrpSpPr/>
            <p:nvPr/>
          </p:nvGrpSpPr>
          <p:grpSpPr>
            <a:xfrm>
              <a:off x="1145917" y="5019957"/>
              <a:ext cx="5147607" cy="1540882"/>
              <a:chOff x="0" y="0"/>
              <a:chExt cx="4626412" cy="1384868"/>
            </a:xfrm>
          </p:grpSpPr>
          <p:sp>
            <p:nvSpPr>
              <p:cNvPr id="20" name="Freeform 20"/>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21" name="Group 21"/>
            <p:cNvGrpSpPr/>
            <p:nvPr/>
          </p:nvGrpSpPr>
          <p:grpSpPr>
            <a:xfrm>
              <a:off x="0" y="0"/>
              <a:ext cx="2683807" cy="3206185"/>
              <a:chOff x="0" y="0"/>
              <a:chExt cx="2412072" cy="2881560"/>
            </a:xfrm>
          </p:grpSpPr>
          <p:sp>
            <p:nvSpPr>
              <p:cNvPr id="22" name="Freeform 22"/>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3880949" y="-343329"/>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289229" y="-560892"/>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17713611" y="849970"/>
            <a:ext cx="895906" cy="7103763"/>
            <a:chOff x="0" y="0"/>
            <a:chExt cx="1073594" cy="8512678"/>
          </a:xfrm>
        </p:grpSpPr>
        <p:sp>
          <p:nvSpPr>
            <p:cNvPr id="11" name="Freeform 11"/>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12" name="Group 12"/>
          <p:cNvGrpSpPr/>
          <p:nvPr/>
        </p:nvGrpSpPr>
        <p:grpSpPr>
          <a:xfrm>
            <a:off x="-625853" y="7456364"/>
            <a:ext cx="1230735" cy="3193810"/>
            <a:chOff x="0" y="0"/>
            <a:chExt cx="1474831" cy="3827250"/>
          </a:xfrm>
        </p:grpSpPr>
        <p:sp>
          <p:nvSpPr>
            <p:cNvPr id="13" name="Freeform 13"/>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4" name="Group 14"/>
          <p:cNvGrpSpPr/>
          <p:nvPr/>
        </p:nvGrpSpPr>
        <p:grpSpPr>
          <a:xfrm>
            <a:off x="-1006428" y="5757827"/>
            <a:ext cx="2012855" cy="2404639"/>
            <a:chOff x="0" y="0"/>
            <a:chExt cx="2412072" cy="2881560"/>
          </a:xfrm>
        </p:grpSpPr>
        <p:sp>
          <p:nvSpPr>
            <p:cNvPr id="15" name="Freeform 15"/>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sp>
        <p:nvSpPr>
          <p:cNvPr id="16" name="Freeform 16"/>
          <p:cNvSpPr/>
          <p:nvPr/>
        </p:nvSpPr>
        <p:spPr>
          <a:xfrm>
            <a:off x="1680755" y="5713999"/>
            <a:ext cx="2448467" cy="2448467"/>
          </a:xfrm>
          <a:custGeom>
            <a:avLst/>
            <a:gdLst/>
            <a:ahLst/>
            <a:cxnLst/>
            <a:rect l="l" t="t" r="r" b="b"/>
            <a:pathLst>
              <a:path w="2448467" h="2448467">
                <a:moveTo>
                  <a:pt x="0" y="0"/>
                </a:moveTo>
                <a:lnTo>
                  <a:pt x="2448467" y="0"/>
                </a:lnTo>
                <a:lnTo>
                  <a:pt x="2448467" y="2448467"/>
                </a:lnTo>
                <a:lnTo>
                  <a:pt x="0" y="2448467"/>
                </a:lnTo>
                <a:lnTo>
                  <a:pt x="0" y="0"/>
                </a:lnTo>
                <a:close/>
              </a:path>
            </a:pathLst>
          </a:custGeom>
          <a:blipFill>
            <a:blip r:embed="rId2"/>
            <a:stretch>
              <a:fillRect/>
            </a:stretch>
          </a:blipFill>
        </p:spPr>
        <p:txBody>
          <a:bodyPr/>
          <a:lstStyle/>
          <a:p>
            <a:endParaRPr lang="en-US"/>
          </a:p>
        </p:txBody>
      </p:sp>
      <p:sp>
        <p:nvSpPr>
          <p:cNvPr id="17" name="Freeform 17"/>
          <p:cNvSpPr/>
          <p:nvPr/>
        </p:nvSpPr>
        <p:spPr>
          <a:xfrm>
            <a:off x="1596907" y="3004874"/>
            <a:ext cx="1776246" cy="1802478"/>
          </a:xfrm>
          <a:custGeom>
            <a:avLst/>
            <a:gdLst/>
            <a:ahLst/>
            <a:cxnLst/>
            <a:rect l="l" t="t" r="r" b="b"/>
            <a:pathLst>
              <a:path w="1776246" h="1802478">
                <a:moveTo>
                  <a:pt x="0" y="0"/>
                </a:moveTo>
                <a:lnTo>
                  <a:pt x="1776246" y="0"/>
                </a:lnTo>
                <a:lnTo>
                  <a:pt x="1776246" y="1802477"/>
                </a:lnTo>
                <a:lnTo>
                  <a:pt x="0" y="1802477"/>
                </a:lnTo>
                <a:lnTo>
                  <a:pt x="0" y="0"/>
                </a:lnTo>
                <a:close/>
              </a:path>
            </a:pathLst>
          </a:custGeom>
          <a:blipFill>
            <a:blip r:embed="rId3"/>
            <a:stretch>
              <a:fillRect/>
            </a:stretch>
          </a:blipFill>
        </p:spPr>
        <p:txBody>
          <a:bodyPr/>
          <a:lstStyle/>
          <a:p>
            <a:endParaRPr lang="en-US"/>
          </a:p>
        </p:txBody>
      </p:sp>
      <p:sp>
        <p:nvSpPr>
          <p:cNvPr id="18" name="TextBox 18"/>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Preparation</a:t>
            </a:r>
          </a:p>
          <a:p>
            <a:pPr>
              <a:lnSpc>
                <a:spcPts val="6324"/>
              </a:lnSpc>
            </a:pPr>
            <a:r>
              <a:rPr lang="en-US" sz="6200">
                <a:solidFill>
                  <a:srgbClr val="000000"/>
                </a:solidFill>
                <a:latin typeface="Montserrat Classic"/>
              </a:rPr>
              <a:t>Exclude Variables</a:t>
            </a:r>
          </a:p>
        </p:txBody>
      </p:sp>
      <p:sp>
        <p:nvSpPr>
          <p:cNvPr id="19" name="TextBox 19"/>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9</a:t>
            </a:r>
          </a:p>
        </p:txBody>
      </p:sp>
      <p:sp>
        <p:nvSpPr>
          <p:cNvPr id="20" name="TextBox 20"/>
          <p:cNvSpPr txBox="1"/>
          <p:nvPr/>
        </p:nvSpPr>
        <p:spPr>
          <a:xfrm>
            <a:off x="4129222" y="3104886"/>
            <a:ext cx="13572622" cy="2134658"/>
          </a:xfrm>
          <a:prstGeom prst="rect">
            <a:avLst/>
          </a:prstGeom>
        </p:spPr>
        <p:txBody>
          <a:bodyPr lIns="0" tIns="0" rIns="0" bIns="0" rtlCol="0" anchor="t">
            <a:spAutoFit/>
          </a:bodyPr>
          <a:lstStyle/>
          <a:p>
            <a:pPr marL="638710" lvl="1" indent="-319355">
              <a:lnSpc>
                <a:spcPts val="4141"/>
              </a:lnSpc>
              <a:buFont typeface="Arial"/>
              <a:buChar char="•"/>
            </a:pPr>
            <a:r>
              <a:rPr lang="en-US" sz="2958">
                <a:solidFill>
                  <a:srgbClr val="000000"/>
                </a:solidFill>
                <a:latin typeface="Calibri (MS) Bold"/>
              </a:rPr>
              <a:t>Index Columns: id, employeeID </a:t>
            </a:r>
            <a:r>
              <a:rPr lang="en-US" sz="2958">
                <a:solidFill>
                  <a:srgbClr val="000000"/>
                </a:solidFill>
                <a:latin typeface="Calibri (MS)"/>
              </a:rPr>
              <a:t>don't contain meaningful information for prediction; Including it can introduce noise and distort the model's accuracy</a:t>
            </a:r>
          </a:p>
          <a:p>
            <a:pPr>
              <a:lnSpc>
                <a:spcPts val="4141"/>
              </a:lnSpc>
            </a:pPr>
            <a:endParaRPr lang="en-US" sz="2958">
              <a:solidFill>
                <a:srgbClr val="000000"/>
              </a:solidFill>
              <a:latin typeface="Calibri (MS)"/>
            </a:endParaRPr>
          </a:p>
          <a:p>
            <a:pPr>
              <a:lnSpc>
                <a:spcPts val="4141"/>
              </a:lnSpc>
            </a:pPr>
            <a:endParaRPr lang="en-US" sz="2958">
              <a:solidFill>
                <a:srgbClr val="000000"/>
              </a:solidFill>
              <a:latin typeface="Calibri (MS)"/>
            </a:endParaRPr>
          </a:p>
        </p:txBody>
      </p:sp>
      <p:sp>
        <p:nvSpPr>
          <p:cNvPr id="21" name="TextBox 21"/>
          <p:cNvSpPr txBox="1"/>
          <p:nvPr/>
        </p:nvSpPr>
        <p:spPr>
          <a:xfrm>
            <a:off x="4140989" y="5275792"/>
            <a:ext cx="13572622" cy="4258733"/>
          </a:xfrm>
          <a:prstGeom prst="rect">
            <a:avLst/>
          </a:prstGeom>
        </p:spPr>
        <p:txBody>
          <a:bodyPr lIns="0" tIns="0" rIns="0" bIns="0" rtlCol="0" anchor="t">
            <a:spAutoFit/>
          </a:bodyPr>
          <a:lstStyle/>
          <a:p>
            <a:pPr marL="638710" lvl="1" indent="-319355">
              <a:lnSpc>
                <a:spcPts val="4141"/>
              </a:lnSpc>
              <a:buFont typeface="Arial"/>
              <a:buChar char="•"/>
            </a:pPr>
            <a:r>
              <a:rPr lang="en-US" sz="2958">
                <a:solidFill>
                  <a:srgbClr val="000000"/>
                </a:solidFill>
                <a:latin typeface="Calibri (MS) Bold"/>
              </a:rPr>
              <a:t>Constant Variable: Standard Hours</a:t>
            </a:r>
          </a:p>
          <a:p>
            <a:pPr marL="638710" lvl="1" indent="-319355">
              <a:lnSpc>
                <a:spcPts val="4141"/>
              </a:lnSpc>
              <a:buFont typeface="Arial"/>
              <a:buChar char="•"/>
            </a:pPr>
            <a:r>
              <a:rPr lang="en-US" sz="2958">
                <a:solidFill>
                  <a:srgbClr val="000000"/>
                </a:solidFill>
                <a:latin typeface="Calibri (MS) Bold"/>
              </a:rPr>
              <a:t>Time Variable: in_time, out_time</a:t>
            </a:r>
          </a:p>
          <a:p>
            <a:pPr>
              <a:lnSpc>
                <a:spcPts val="4141"/>
              </a:lnSpc>
            </a:pPr>
            <a:endParaRPr lang="en-US" sz="2958">
              <a:solidFill>
                <a:srgbClr val="000000"/>
              </a:solidFill>
              <a:latin typeface="Calibri (MS) Bold"/>
            </a:endParaRPr>
          </a:p>
          <a:p>
            <a:pPr>
              <a:lnSpc>
                <a:spcPts val="4141"/>
              </a:lnSpc>
            </a:pPr>
            <a:r>
              <a:rPr lang="en-US" sz="2958">
                <a:solidFill>
                  <a:srgbClr val="000000"/>
                </a:solidFill>
                <a:latin typeface="Calibri (MS)"/>
              </a:rPr>
              <a:t>The phrase "弃之可惜，食之无味" in English can be translated as "It's a pity to discard it, but it's tasteless when eaten." It describes something that seems valuable but is actually not useful or enjoyable</a:t>
            </a:r>
          </a:p>
          <a:p>
            <a:pPr>
              <a:lnSpc>
                <a:spcPts val="4141"/>
              </a:lnSpc>
            </a:pPr>
            <a:endParaRPr lang="en-US" sz="2958">
              <a:solidFill>
                <a:srgbClr val="000000"/>
              </a:solidFill>
              <a:latin typeface="Calibri (MS)"/>
            </a:endParaRPr>
          </a:p>
          <a:p>
            <a:pPr>
              <a:lnSpc>
                <a:spcPts val="4141"/>
              </a:lnSpc>
            </a:pPr>
            <a:endParaRPr lang="en-US" sz="2958">
              <a:solidFill>
                <a:srgbClr val="000000"/>
              </a:solidFill>
              <a:latin typeface="Calibri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3880949" y="-343329"/>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289229" y="-560892"/>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17713611" y="849970"/>
            <a:ext cx="895906" cy="7103763"/>
            <a:chOff x="0" y="0"/>
            <a:chExt cx="1073594" cy="8512678"/>
          </a:xfrm>
        </p:grpSpPr>
        <p:sp>
          <p:nvSpPr>
            <p:cNvPr id="11" name="Freeform 11"/>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sp>
        <p:nvSpPr>
          <p:cNvPr id="12" name="Freeform 12"/>
          <p:cNvSpPr/>
          <p:nvPr/>
        </p:nvSpPr>
        <p:spPr>
          <a:xfrm>
            <a:off x="6953498" y="2614566"/>
            <a:ext cx="9669924" cy="2049966"/>
          </a:xfrm>
          <a:custGeom>
            <a:avLst/>
            <a:gdLst/>
            <a:ahLst/>
            <a:cxnLst/>
            <a:rect l="l" t="t" r="r" b="b"/>
            <a:pathLst>
              <a:path w="9669924" h="2049966">
                <a:moveTo>
                  <a:pt x="0" y="0"/>
                </a:moveTo>
                <a:lnTo>
                  <a:pt x="9669924" y="0"/>
                </a:lnTo>
                <a:lnTo>
                  <a:pt x="9669924" y="2049966"/>
                </a:lnTo>
                <a:lnTo>
                  <a:pt x="0" y="2049966"/>
                </a:lnTo>
                <a:lnTo>
                  <a:pt x="0" y="0"/>
                </a:lnTo>
                <a:close/>
              </a:path>
            </a:pathLst>
          </a:custGeom>
          <a:blipFill>
            <a:blip r:embed="rId2"/>
            <a:stretch>
              <a:fillRect r="-1221"/>
            </a:stretch>
          </a:blipFill>
        </p:spPr>
        <p:txBody>
          <a:bodyPr/>
          <a:lstStyle/>
          <a:p>
            <a:endParaRPr lang="en-US"/>
          </a:p>
        </p:txBody>
      </p:sp>
      <p:sp>
        <p:nvSpPr>
          <p:cNvPr id="13" name="TextBox 13"/>
          <p:cNvSpPr txBox="1"/>
          <p:nvPr/>
        </p:nvSpPr>
        <p:spPr>
          <a:xfrm>
            <a:off x="2207842" y="2947527"/>
            <a:ext cx="9580617" cy="1987338"/>
          </a:xfrm>
          <a:prstGeom prst="rect">
            <a:avLst/>
          </a:prstGeom>
        </p:spPr>
        <p:txBody>
          <a:bodyPr lIns="0" tIns="0" rIns="0" bIns="0" rtlCol="0" anchor="t">
            <a:spAutoFit/>
          </a:bodyPr>
          <a:lstStyle/>
          <a:p>
            <a:pPr>
              <a:lnSpc>
                <a:spcPts val="3861"/>
              </a:lnSpc>
            </a:pPr>
            <a:r>
              <a:rPr lang="en-US" sz="2758">
                <a:solidFill>
                  <a:srgbClr val="000000"/>
                </a:solidFill>
                <a:latin typeface="Calibri (MS) Bold"/>
              </a:rPr>
              <a:t>            New Feature: </a:t>
            </a:r>
          </a:p>
          <a:p>
            <a:pPr marL="1191062" lvl="2" indent="-397021">
              <a:lnSpc>
                <a:spcPts val="3861"/>
              </a:lnSpc>
              <a:buFont typeface="Arial"/>
              <a:buChar char="⚬"/>
            </a:pPr>
            <a:r>
              <a:rPr lang="en-US" sz="2758">
                <a:solidFill>
                  <a:srgbClr val="000000"/>
                </a:solidFill>
                <a:latin typeface="Calibri (MS)"/>
              </a:rPr>
              <a:t>overtime_percentage</a:t>
            </a:r>
          </a:p>
          <a:p>
            <a:pPr>
              <a:lnSpc>
                <a:spcPts val="3861"/>
              </a:lnSpc>
            </a:pPr>
            <a:endParaRPr lang="en-US" sz="2758">
              <a:solidFill>
                <a:srgbClr val="000000"/>
              </a:solidFill>
              <a:latin typeface="Calibri (MS)"/>
            </a:endParaRPr>
          </a:p>
          <a:p>
            <a:pPr>
              <a:lnSpc>
                <a:spcPts val="3861"/>
              </a:lnSpc>
            </a:pPr>
            <a:endParaRPr lang="en-US" sz="2758">
              <a:solidFill>
                <a:srgbClr val="000000"/>
              </a:solidFill>
              <a:latin typeface="Calibri (MS)"/>
            </a:endParaRPr>
          </a:p>
        </p:txBody>
      </p:sp>
      <p:sp>
        <p:nvSpPr>
          <p:cNvPr id="14" name="TextBox 14"/>
          <p:cNvSpPr txBox="1"/>
          <p:nvPr/>
        </p:nvSpPr>
        <p:spPr>
          <a:xfrm>
            <a:off x="2184247" y="6763095"/>
            <a:ext cx="10132735" cy="1987338"/>
          </a:xfrm>
          <a:prstGeom prst="rect">
            <a:avLst/>
          </a:prstGeom>
        </p:spPr>
        <p:txBody>
          <a:bodyPr lIns="0" tIns="0" rIns="0" bIns="0" rtlCol="0" anchor="t">
            <a:spAutoFit/>
          </a:bodyPr>
          <a:lstStyle/>
          <a:p>
            <a:pPr>
              <a:lnSpc>
                <a:spcPts val="3861"/>
              </a:lnSpc>
            </a:pPr>
            <a:r>
              <a:rPr lang="en-US" sz="2758">
                <a:solidFill>
                  <a:srgbClr val="000000"/>
                </a:solidFill>
                <a:latin typeface="Calibri (MS) Bold"/>
              </a:rPr>
              <a:t>            Polynomial (based on R^2 improvement): </a:t>
            </a:r>
          </a:p>
          <a:p>
            <a:pPr marL="1191062" lvl="2" indent="-397021">
              <a:lnSpc>
                <a:spcPts val="3861"/>
              </a:lnSpc>
              <a:buFont typeface="Arial"/>
              <a:buChar char="⚬"/>
            </a:pPr>
            <a:r>
              <a:rPr lang="en-US" sz="2758">
                <a:solidFill>
                  <a:srgbClr val="000000"/>
                </a:solidFill>
                <a:latin typeface="Calibri (MS) Bold"/>
              </a:rPr>
              <a:t> </a:t>
            </a:r>
          </a:p>
          <a:p>
            <a:pPr>
              <a:lnSpc>
                <a:spcPts val="3861"/>
              </a:lnSpc>
            </a:pPr>
            <a:endParaRPr lang="en-US" sz="2758">
              <a:solidFill>
                <a:srgbClr val="000000"/>
              </a:solidFill>
              <a:latin typeface="Calibri (MS) Bold"/>
            </a:endParaRPr>
          </a:p>
          <a:p>
            <a:pPr>
              <a:lnSpc>
                <a:spcPts val="3861"/>
              </a:lnSpc>
            </a:pPr>
            <a:endParaRPr lang="en-US" sz="2758">
              <a:solidFill>
                <a:srgbClr val="000000"/>
              </a:solidFill>
              <a:latin typeface="Calibri (MS) Bold"/>
            </a:endParaRPr>
          </a:p>
        </p:txBody>
      </p:sp>
      <p:sp>
        <p:nvSpPr>
          <p:cNvPr id="15" name="TextBox 15"/>
          <p:cNvSpPr txBox="1"/>
          <p:nvPr/>
        </p:nvSpPr>
        <p:spPr>
          <a:xfrm>
            <a:off x="2184247" y="8397455"/>
            <a:ext cx="7941990" cy="2958888"/>
          </a:xfrm>
          <a:prstGeom prst="rect">
            <a:avLst/>
          </a:prstGeom>
        </p:spPr>
        <p:txBody>
          <a:bodyPr lIns="0" tIns="0" rIns="0" bIns="0" rtlCol="0" anchor="t">
            <a:spAutoFit/>
          </a:bodyPr>
          <a:lstStyle/>
          <a:p>
            <a:pPr>
              <a:lnSpc>
                <a:spcPts val="3861"/>
              </a:lnSpc>
            </a:pPr>
            <a:r>
              <a:rPr lang="en-US" sz="2758">
                <a:solidFill>
                  <a:srgbClr val="000000"/>
                </a:solidFill>
                <a:latin typeface="Calibri (MS) Bold"/>
              </a:rPr>
              <a:t>            Interaction Terms (based on R^2 improvement):</a:t>
            </a:r>
          </a:p>
          <a:p>
            <a:pPr marL="1191062" lvl="2" indent="-397021">
              <a:lnSpc>
                <a:spcPts val="3861"/>
              </a:lnSpc>
              <a:buFont typeface="Arial"/>
              <a:buChar char="⚬"/>
            </a:pPr>
            <a:r>
              <a:rPr lang="en-US" sz="2758">
                <a:solidFill>
                  <a:srgbClr val="000000"/>
                </a:solidFill>
                <a:latin typeface="Calibri (MS)"/>
              </a:rPr>
              <a:t>NumCompaniesWorked x TotalWorkingYears</a:t>
            </a:r>
          </a:p>
          <a:p>
            <a:pPr marL="1191062" lvl="2" indent="-397021">
              <a:lnSpc>
                <a:spcPts val="3861"/>
              </a:lnSpc>
              <a:buFont typeface="Arial"/>
              <a:buChar char="⚬"/>
            </a:pPr>
            <a:r>
              <a:rPr lang="en-US" sz="2758">
                <a:solidFill>
                  <a:srgbClr val="000000"/>
                </a:solidFill>
                <a:latin typeface="Calibri (MS)"/>
              </a:rPr>
              <a:t>overtime_percentage x YearsAtCompany</a:t>
            </a:r>
          </a:p>
          <a:p>
            <a:pPr>
              <a:lnSpc>
                <a:spcPts val="3861"/>
              </a:lnSpc>
            </a:pPr>
            <a:endParaRPr lang="en-US" sz="2758">
              <a:solidFill>
                <a:srgbClr val="000000"/>
              </a:solidFill>
              <a:latin typeface="Calibri (MS)"/>
            </a:endParaRPr>
          </a:p>
          <a:p>
            <a:pPr>
              <a:lnSpc>
                <a:spcPts val="3861"/>
              </a:lnSpc>
            </a:pPr>
            <a:endParaRPr lang="en-US" sz="2758">
              <a:solidFill>
                <a:srgbClr val="000000"/>
              </a:solidFill>
              <a:latin typeface="Calibri (MS)"/>
            </a:endParaRPr>
          </a:p>
          <a:p>
            <a:pPr>
              <a:lnSpc>
                <a:spcPts val="3861"/>
              </a:lnSpc>
            </a:pPr>
            <a:endParaRPr lang="en-US" sz="2758">
              <a:solidFill>
                <a:srgbClr val="000000"/>
              </a:solidFill>
              <a:latin typeface="Calibri (MS)"/>
            </a:endParaRPr>
          </a:p>
        </p:txBody>
      </p:sp>
      <p:sp>
        <p:nvSpPr>
          <p:cNvPr id="16" name="TextBox 16"/>
          <p:cNvSpPr txBox="1"/>
          <p:nvPr/>
        </p:nvSpPr>
        <p:spPr>
          <a:xfrm>
            <a:off x="2207842" y="4489600"/>
            <a:ext cx="12529860" cy="2958888"/>
          </a:xfrm>
          <a:prstGeom prst="rect">
            <a:avLst/>
          </a:prstGeom>
        </p:spPr>
        <p:txBody>
          <a:bodyPr lIns="0" tIns="0" rIns="0" bIns="0" rtlCol="0" anchor="t">
            <a:spAutoFit/>
          </a:bodyPr>
          <a:lstStyle/>
          <a:p>
            <a:pPr>
              <a:lnSpc>
                <a:spcPts val="3861"/>
              </a:lnSpc>
            </a:pPr>
            <a:r>
              <a:rPr lang="en-US" sz="2758">
                <a:solidFill>
                  <a:srgbClr val="000000"/>
                </a:solidFill>
                <a:latin typeface="Calibri (MS) Bold"/>
              </a:rPr>
              <a:t>            Logrithm: </a:t>
            </a:r>
          </a:p>
          <a:p>
            <a:pPr marL="1191062" lvl="2" indent="-397021">
              <a:lnSpc>
                <a:spcPts val="3861"/>
              </a:lnSpc>
              <a:buFont typeface="Arial"/>
              <a:buChar char="⚬"/>
            </a:pPr>
            <a:r>
              <a:rPr lang="en-US" sz="2758">
                <a:solidFill>
                  <a:srgbClr val="000000"/>
                </a:solidFill>
                <a:latin typeface="Calibri (MS)"/>
              </a:rPr>
              <a:t>DistanceFromHome, MonthlyIncome, NumCompaniesWorked, TotalWorkingYears, YearsAtCompany, YearsSinceLastPromotion, YearsWithCurrManager</a:t>
            </a:r>
          </a:p>
          <a:p>
            <a:pPr>
              <a:lnSpc>
                <a:spcPts val="3861"/>
              </a:lnSpc>
            </a:pPr>
            <a:endParaRPr lang="en-US" sz="2758">
              <a:solidFill>
                <a:srgbClr val="000000"/>
              </a:solidFill>
              <a:latin typeface="Calibri (MS)"/>
            </a:endParaRPr>
          </a:p>
          <a:p>
            <a:pPr>
              <a:lnSpc>
                <a:spcPts val="3861"/>
              </a:lnSpc>
            </a:pPr>
            <a:endParaRPr lang="en-US" sz="2758">
              <a:solidFill>
                <a:srgbClr val="000000"/>
              </a:solidFill>
              <a:latin typeface="Calibri (MS)"/>
            </a:endParaRPr>
          </a:p>
        </p:txBody>
      </p:sp>
      <p:grpSp>
        <p:nvGrpSpPr>
          <p:cNvPr id="17" name="Group 17"/>
          <p:cNvGrpSpPr/>
          <p:nvPr/>
        </p:nvGrpSpPr>
        <p:grpSpPr>
          <a:xfrm>
            <a:off x="1197351" y="2823150"/>
            <a:ext cx="1010492" cy="1009226"/>
            <a:chOff x="0" y="0"/>
            <a:chExt cx="381290" cy="380812"/>
          </a:xfrm>
        </p:grpSpPr>
        <p:sp>
          <p:nvSpPr>
            <p:cNvPr id="18" name="Freeform 18"/>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grpSp>
        <p:nvGrpSpPr>
          <p:cNvPr id="20" name="Group 20"/>
          <p:cNvGrpSpPr/>
          <p:nvPr/>
        </p:nvGrpSpPr>
        <p:grpSpPr>
          <a:xfrm>
            <a:off x="1197351" y="6740558"/>
            <a:ext cx="1010492" cy="1009226"/>
            <a:chOff x="0" y="0"/>
            <a:chExt cx="381290" cy="380812"/>
          </a:xfrm>
        </p:grpSpPr>
        <p:sp>
          <p:nvSpPr>
            <p:cNvPr id="21" name="Freeform 21"/>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grpSp>
        <p:nvGrpSpPr>
          <p:cNvPr id="23" name="Group 23"/>
          <p:cNvGrpSpPr/>
          <p:nvPr/>
        </p:nvGrpSpPr>
        <p:grpSpPr>
          <a:xfrm>
            <a:off x="1197351" y="4664532"/>
            <a:ext cx="1010492" cy="1009226"/>
            <a:chOff x="0" y="0"/>
            <a:chExt cx="381290" cy="380812"/>
          </a:xfrm>
        </p:grpSpPr>
        <p:sp>
          <p:nvSpPr>
            <p:cNvPr id="24" name="Freeform 24"/>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25" name="TextBox 25"/>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grpSp>
        <p:nvGrpSpPr>
          <p:cNvPr id="26" name="Group 26"/>
          <p:cNvGrpSpPr/>
          <p:nvPr/>
        </p:nvGrpSpPr>
        <p:grpSpPr>
          <a:xfrm>
            <a:off x="1173756" y="8511755"/>
            <a:ext cx="1010492" cy="1009226"/>
            <a:chOff x="0" y="0"/>
            <a:chExt cx="381290" cy="380812"/>
          </a:xfrm>
        </p:grpSpPr>
        <p:sp>
          <p:nvSpPr>
            <p:cNvPr id="27" name="Freeform 27"/>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28" name="TextBox 28"/>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29" name="Freeform 29"/>
          <p:cNvSpPr/>
          <p:nvPr/>
        </p:nvSpPr>
        <p:spPr>
          <a:xfrm>
            <a:off x="3283401" y="7383564"/>
            <a:ext cx="1300453" cy="732439"/>
          </a:xfrm>
          <a:custGeom>
            <a:avLst/>
            <a:gdLst/>
            <a:ahLst/>
            <a:cxnLst/>
            <a:rect l="l" t="t" r="r" b="b"/>
            <a:pathLst>
              <a:path w="1300453" h="732439">
                <a:moveTo>
                  <a:pt x="0" y="0"/>
                </a:moveTo>
                <a:lnTo>
                  <a:pt x="1300453" y="0"/>
                </a:lnTo>
                <a:lnTo>
                  <a:pt x="1300453" y="732439"/>
                </a:lnTo>
                <a:lnTo>
                  <a:pt x="0" y="732439"/>
                </a:lnTo>
                <a:lnTo>
                  <a:pt x="0" y="0"/>
                </a:lnTo>
                <a:close/>
              </a:path>
            </a:pathLst>
          </a:custGeom>
          <a:blipFill>
            <a:blip r:embed="rId3"/>
            <a:stretch>
              <a:fillRect/>
            </a:stretch>
          </a:blipFill>
        </p:spPr>
        <p:txBody>
          <a:bodyPr/>
          <a:lstStyle/>
          <a:p>
            <a:endParaRPr lang="en-US"/>
          </a:p>
        </p:txBody>
      </p:sp>
      <p:sp>
        <p:nvSpPr>
          <p:cNvPr id="30" name="Freeform 30"/>
          <p:cNvSpPr/>
          <p:nvPr/>
        </p:nvSpPr>
        <p:spPr>
          <a:xfrm>
            <a:off x="11788460" y="6526556"/>
            <a:ext cx="4764510" cy="3178894"/>
          </a:xfrm>
          <a:custGeom>
            <a:avLst/>
            <a:gdLst/>
            <a:ahLst/>
            <a:cxnLst/>
            <a:rect l="l" t="t" r="r" b="b"/>
            <a:pathLst>
              <a:path w="4764510" h="3178894">
                <a:moveTo>
                  <a:pt x="0" y="0"/>
                </a:moveTo>
                <a:lnTo>
                  <a:pt x="4764510" y="0"/>
                </a:lnTo>
                <a:lnTo>
                  <a:pt x="4764510" y="3178893"/>
                </a:lnTo>
                <a:lnTo>
                  <a:pt x="0" y="3178893"/>
                </a:lnTo>
                <a:lnTo>
                  <a:pt x="0" y="0"/>
                </a:lnTo>
                <a:close/>
              </a:path>
            </a:pathLst>
          </a:custGeom>
          <a:blipFill>
            <a:blip r:embed="rId4"/>
            <a:stretch>
              <a:fillRect/>
            </a:stretch>
          </a:blipFill>
        </p:spPr>
        <p:txBody>
          <a:bodyPr/>
          <a:lstStyle/>
          <a:p>
            <a:endParaRPr lang="en-US"/>
          </a:p>
        </p:txBody>
      </p:sp>
      <p:grpSp>
        <p:nvGrpSpPr>
          <p:cNvPr id="31" name="Group 31"/>
          <p:cNvGrpSpPr/>
          <p:nvPr/>
        </p:nvGrpSpPr>
        <p:grpSpPr>
          <a:xfrm>
            <a:off x="14621941" y="4664532"/>
            <a:ext cx="2427685" cy="2124224"/>
            <a:chOff x="0" y="0"/>
            <a:chExt cx="812800" cy="711200"/>
          </a:xfrm>
        </p:grpSpPr>
        <p:sp>
          <p:nvSpPr>
            <p:cNvPr id="32" name="Freeform 32"/>
            <p:cNvSpPr/>
            <p:nvPr/>
          </p:nvSpPr>
          <p:spPr>
            <a:xfrm>
              <a:off x="0" y="0"/>
              <a:ext cx="812811" cy="711200"/>
            </a:xfrm>
            <a:custGeom>
              <a:avLst/>
              <a:gdLst/>
              <a:ahLst/>
              <a:cxnLst/>
              <a:rect l="l" t="t" r="r" b="b"/>
              <a:pathLst>
                <a:path w="812811" h="711200">
                  <a:moveTo>
                    <a:pt x="530371" y="0"/>
                  </a:moveTo>
                  <a:lnTo>
                    <a:pt x="282407" y="0"/>
                  </a:lnTo>
                  <a:cubicBezTo>
                    <a:pt x="126426" y="0"/>
                    <a:pt x="0" y="123512"/>
                    <a:pt x="0" y="275871"/>
                  </a:cubicBezTo>
                  <a:cubicBezTo>
                    <a:pt x="0" y="386169"/>
                    <a:pt x="66279" y="481310"/>
                    <a:pt x="162037" y="525451"/>
                  </a:cubicBezTo>
                  <a:lnTo>
                    <a:pt x="162037" y="711200"/>
                  </a:lnTo>
                  <a:lnTo>
                    <a:pt x="353844" y="551732"/>
                  </a:lnTo>
                  <a:lnTo>
                    <a:pt x="530371" y="551732"/>
                  </a:lnTo>
                  <a:cubicBezTo>
                    <a:pt x="686363" y="551732"/>
                    <a:pt x="812800" y="428220"/>
                    <a:pt x="812800" y="275861"/>
                  </a:cubicBezTo>
                  <a:cubicBezTo>
                    <a:pt x="812811" y="123512"/>
                    <a:pt x="686363" y="0"/>
                    <a:pt x="530371" y="0"/>
                  </a:cubicBezTo>
                  <a:close/>
                </a:path>
              </a:pathLst>
            </a:custGeom>
            <a:solidFill>
              <a:srgbClr val="1E376D"/>
            </a:solidFill>
          </p:spPr>
          <p:txBody>
            <a:bodyPr/>
            <a:lstStyle/>
            <a:p>
              <a:endParaRPr lang="en-US"/>
            </a:p>
          </p:txBody>
        </p:sp>
        <p:sp>
          <p:nvSpPr>
            <p:cNvPr id="33" name="TextBox 33"/>
            <p:cNvSpPr txBox="1"/>
            <p:nvPr/>
          </p:nvSpPr>
          <p:spPr>
            <a:xfrm>
              <a:off x="0" y="-38100"/>
              <a:ext cx="812800" cy="558800"/>
            </a:xfrm>
            <a:prstGeom prst="rect">
              <a:avLst/>
            </a:prstGeom>
          </p:spPr>
          <p:txBody>
            <a:bodyPr lIns="50800" tIns="50800" rIns="50800" bIns="50800" rtlCol="0" anchor="ctr"/>
            <a:lstStyle/>
            <a:p>
              <a:pPr algn="ctr">
                <a:lnSpc>
                  <a:spcPts val="4200"/>
                </a:lnSpc>
              </a:pPr>
              <a:r>
                <a:rPr lang="en-US" sz="3500">
                  <a:solidFill>
                    <a:srgbClr val="FFFFFF"/>
                  </a:solidFill>
                  <a:latin typeface="Calibri (MS)"/>
                </a:rPr>
                <a:t>I love</a:t>
              </a:r>
            </a:p>
            <a:p>
              <a:pPr algn="ctr">
                <a:lnSpc>
                  <a:spcPts val="4200"/>
                </a:lnSpc>
              </a:pPr>
              <a:r>
                <a:rPr lang="en-US" sz="3500">
                  <a:solidFill>
                    <a:srgbClr val="FFFFFF"/>
                  </a:solidFill>
                  <a:latin typeface="Calibri (MS)"/>
                </a:rPr>
                <a:t>Logarithms!</a:t>
              </a:r>
            </a:p>
          </p:txBody>
        </p:sp>
      </p:grpSp>
      <p:sp>
        <p:nvSpPr>
          <p:cNvPr id="34" name="TextBox 34"/>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Preparation</a:t>
            </a:r>
          </a:p>
          <a:p>
            <a:pPr>
              <a:lnSpc>
                <a:spcPts val="6324"/>
              </a:lnSpc>
            </a:pPr>
            <a:r>
              <a:rPr lang="en-US" sz="6200">
                <a:solidFill>
                  <a:srgbClr val="000000"/>
                </a:solidFill>
                <a:latin typeface="Montserrat Classic"/>
              </a:rPr>
              <a:t>Feature Engineering</a:t>
            </a:r>
          </a:p>
        </p:txBody>
      </p:sp>
      <p:sp>
        <p:nvSpPr>
          <p:cNvPr id="35" name="TextBox 35"/>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10</a:t>
            </a:r>
          </a:p>
        </p:txBody>
      </p:sp>
      <p:sp>
        <p:nvSpPr>
          <p:cNvPr id="36" name="TextBox 36"/>
          <p:cNvSpPr txBox="1"/>
          <p:nvPr/>
        </p:nvSpPr>
        <p:spPr>
          <a:xfrm>
            <a:off x="1197351" y="3014202"/>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01</a:t>
            </a:r>
          </a:p>
        </p:txBody>
      </p:sp>
      <p:sp>
        <p:nvSpPr>
          <p:cNvPr id="37" name="TextBox 37"/>
          <p:cNvSpPr txBox="1"/>
          <p:nvPr/>
        </p:nvSpPr>
        <p:spPr>
          <a:xfrm>
            <a:off x="1197351" y="4855584"/>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02</a:t>
            </a:r>
          </a:p>
        </p:txBody>
      </p:sp>
      <p:sp>
        <p:nvSpPr>
          <p:cNvPr id="38" name="TextBox 38"/>
          <p:cNvSpPr txBox="1"/>
          <p:nvPr/>
        </p:nvSpPr>
        <p:spPr>
          <a:xfrm>
            <a:off x="1197351" y="6931610"/>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03</a:t>
            </a:r>
          </a:p>
        </p:txBody>
      </p:sp>
      <p:sp>
        <p:nvSpPr>
          <p:cNvPr id="39" name="TextBox 39"/>
          <p:cNvSpPr txBox="1"/>
          <p:nvPr/>
        </p:nvSpPr>
        <p:spPr>
          <a:xfrm>
            <a:off x="1173756" y="8702807"/>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6931527" y="1631021"/>
            <a:ext cx="1931062" cy="3176330"/>
            <a:chOff x="0" y="0"/>
            <a:chExt cx="2314056" cy="3806303"/>
          </a:xfrm>
        </p:grpSpPr>
        <p:sp>
          <p:nvSpPr>
            <p:cNvPr id="5" name="Freeform 5"/>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6" name="Group 6"/>
          <p:cNvGrpSpPr/>
          <p:nvPr/>
        </p:nvGrpSpPr>
        <p:grpSpPr>
          <a:xfrm>
            <a:off x="17713611" y="849970"/>
            <a:ext cx="895906" cy="7103763"/>
            <a:chOff x="0" y="0"/>
            <a:chExt cx="1073594" cy="8512678"/>
          </a:xfrm>
        </p:grpSpPr>
        <p:sp>
          <p:nvSpPr>
            <p:cNvPr id="7" name="Freeform 7"/>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8" name="Group 8"/>
          <p:cNvGrpSpPr/>
          <p:nvPr/>
        </p:nvGrpSpPr>
        <p:grpSpPr>
          <a:xfrm>
            <a:off x="-523811" y="5709524"/>
            <a:ext cx="4720143" cy="4920629"/>
            <a:chOff x="0" y="0"/>
            <a:chExt cx="6293524" cy="6560838"/>
          </a:xfrm>
        </p:grpSpPr>
        <p:grpSp>
          <p:nvGrpSpPr>
            <p:cNvPr id="9" name="Group 9"/>
            <p:cNvGrpSpPr/>
            <p:nvPr/>
          </p:nvGrpSpPr>
          <p:grpSpPr>
            <a:xfrm>
              <a:off x="507433" y="2264716"/>
              <a:ext cx="1640980" cy="4258414"/>
              <a:chOff x="0" y="0"/>
              <a:chExt cx="1474831" cy="3827250"/>
            </a:xfrm>
          </p:grpSpPr>
          <p:sp>
            <p:nvSpPr>
              <p:cNvPr id="10" name="Freeform 10"/>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1" name="Group 11"/>
            <p:cNvGrpSpPr/>
            <p:nvPr/>
          </p:nvGrpSpPr>
          <p:grpSpPr>
            <a:xfrm>
              <a:off x="1145917" y="5019957"/>
              <a:ext cx="5147607" cy="1540882"/>
              <a:chOff x="0" y="0"/>
              <a:chExt cx="4626412" cy="1384868"/>
            </a:xfrm>
          </p:grpSpPr>
          <p:sp>
            <p:nvSpPr>
              <p:cNvPr id="12" name="Freeform 12"/>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3" name="Group 13"/>
            <p:cNvGrpSpPr/>
            <p:nvPr/>
          </p:nvGrpSpPr>
          <p:grpSpPr>
            <a:xfrm>
              <a:off x="0" y="0"/>
              <a:ext cx="2683807" cy="3206185"/>
              <a:chOff x="0" y="0"/>
              <a:chExt cx="2412072" cy="2881560"/>
            </a:xfrm>
          </p:grpSpPr>
          <p:sp>
            <p:nvSpPr>
              <p:cNvPr id="14" name="Freeform 14"/>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5" name="TextBox 15"/>
          <p:cNvSpPr txBox="1"/>
          <p:nvPr/>
        </p:nvSpPr>
        <p:spPr>
          <a:xfrm>
            <a:off x="1173756" y="623122"/>
            <a:ext cx="14798986" cy="2898654"/>
          </a:xfrm>
          <a:prstGeom prst="rect">
            <a:avLst/>
          </a:prstGeom>
        </p:spPr>
        <p:txBody>
          <a:bodyPr lIns="0" tIns="0" rIns="0" bIns="0" rtlCol="0" anchor="t">
            <a:spAutoFit/>
          </a:bodyPr>
          <a:lstStyle/>
          <a:p>
            <a:pPr>
              <a:lnSpc>
                <a:spcPts val="4998"/>
              </a:lnSpc>
            </a:pPr>
            <a:r>
              <a:rPr lang="en-US" sz="4900">
                <a:solidFill>
                  <a:srgbClr val="000000"/>
                </a:solidFill>
                <a:latin typeface="Montserrat Classic Bold"/>
              </a:rPr>
              <a:t>Modeling Approach: Decision Tree, k-NN, and Logistic Regression</a:t>
            </a:r>
          </a:p>
          <a:p>
            <a:pPr>
              <a:lnSpc>
                <a:spcPts val="6324"/>
              </a:lnSpc>
            </a:pPr>
            <a:endParaRPr lang="en-US" sz="4900">
              <a:solidFill>
                <a:srgbClr val="000000"/>
              </a:solidFill>
              <a:latin typeface="Montserrat Classic Bold"/>
            </a:endParaRPr>
          </a:p>
          <a:p>
            <a:pPr>
              <a:lnSpc>
                <a:spcPts val="6324"/>
              </a:lnSpc>
            </a:pPr>
            <a:endParaRPr lang="en-US" sz="4900">
              <a:solidFill>
                <a:srgbClr val="000000"/>
              </a:solidFill>
              <a:latin typeface="Montserrat Classic Bold"/>
            </a:endParaRPr>
          </a:p>
        </p:txBody>
      </p:sp>
      <p:sp>
        <p:nvSpPr>
          <p:cNvPr id="16" name="TextBox 16"/>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11</a:t>
            </a:r>
          </a:p>
        </p:txBody>
      </p:sp>
      <p:sp>
        <p:nvSpPr>
          <p:cNvPr id="17" name="TextBox 17"/>
          <p:cNvSpPr txBox="1"/>
          <p:nvPr/>
        </p:nvSpPr>
        <p:spPr>
          <a:xfrm>
            <a:off x="1599947" y="2502415"/>
            <a:ext cx="14499274" cy="6604487"/>
          </a:xfrm>
          <a:prstGeom prst="rect">
            <a:avLst/>
          </a:prstGeom>
        </p:spPr>
        <p:txBody>
          <a:bodyPr lIns="0" tIns="0" rIns="0" bIns="0" rtlCol="0" anchor="t">
            <a:spAutoFit/>
          </a:bodyPr>
          <a:lstStyle/>
          <a:p>
            <a:pPr marL="535609" lvl="1" indent="-267805">
              <a:lnSpc>
                <a:spcPts val="3473"/>
              </a:lnSpc>
              <a:buFont typeface="Arial"/>
              <a:buChar char="•"/>
            </a:pPr>
            <a:r>
              <a:rPr lang="en-US" sz="2480">
                <a:solidFill>
                  <a:srgbClr val="000000"/>
                </a:solidFill>
                <a:latin typeface="Calibri (MS) Bold"/>
              </a:rPr>
              <a:t>Decision Tree</a:t>
            </a:r>
          </a:p>
          <a:p>
            <a:pPr marL="1071218" lvl="2" indent="-357073">
              <a:lnSpc>
                <a:spcPts val="3473"/>
              </a:lnSpc>
              <a:buFont typeface="Arial"/>
              <a:buChar char="⚬"/>
            </a:pPr>
            <a:r>
              <a:rPr lang="en-US" sz="2480">
                <a:solidFill>
                  <a:srgbClr val="000000"/>
                </a:solidFill>
                <a:latin typeface="Calibri (MS)"/>
              </a:rPr>
              <a:t>Utilized GridSearchCV for exhaustive parameter tuning</a:t>
            </a:r>
          </a:p>
          <a:p>
            <a:pPr marL="1071218" lvl="2" indent="-357073">
              <a:lnSpc>
                <a:spcPts val="3473"/>
              </a:lnSpc>
              <a:buFont typeface="Arial"/>
              <a:buChar char="⚬"/>
            </a:pPr>
            <a:r>
              <a:rPr lang="en-US" sz="2480">
                <a:solidFill>
                  <a:srgbClr val="000000"/>
                </a:solidFill>
                <a:latin typeface="Calibri (MS)"/>
              </a:rPr>
              <a:t>Explored various criteria, max_depth, min_samples_leaf, and min_samples_split</a:t>
            </a:r>
          </a:p>
          <a:p>
            <a:pPr marL="1071218" lvl="2" indent="-357073">
              <a:lnSpc>
                <a:spcPts val="3473"/>
              </a:lnSpc>
              <a:buFont typeface="Arial"/>
              <a:buChar char="⚬"/>
            </a:pPr>
            <a:r>
              <a:rPr lang="en-US" sz="2480">
                <a:solidFill>
                  <a:srgbClr val="000000"/>
                </a:solidFill>
                <a:latin typeface="Calibri (MS)"/>
              </a:rPr>
              <a:t>Rationale: Decision trees are interpretable and handle non-linear relationships well, suitable for exploring complex employee attrition patterns</a:t>
            </a:r>
          </a:p>
          <a:p>
            <a:pPr marL="535609" lvl="1" indent="-267805">
              <a:lnSpc>
                <a:spcPts val="3473"/>
              </a:lnSpc>
              <a:buFont typeface="Arial"/>
              <a:buChar char="•"/>
            </a:pPr>
            <a:r>
              <a:rPr lang="en-US" sz="2480">
                <a:solidFill>
                  <a:srgbClr val="000000"/>
                </a:solidFill>
                <a:latin typeface="Calibri (MS) Bold"/>
              </a:rPr>
              <a:t>k-NN (k-Nearest Neighbors)</a:t>
            </a:r>
          </a:p>
          <a:p>
            <a:pPr marL="1071218" lvl="2" indent="-357073">
              <a:lnSpc>
                <a:spcPts val="3473"/>
              </a:lnSpc>
              <a:buFont typeface="Arial"/>
              <a:buChar char="⚬"/>
            </a:pPr>
            <a:r>
              <a:rPr lang="en-US" sz="2480">
                <a:solidFill>
                  <a:srgbClr val="000000"/>
                </a:solidFill>
                <a:latin typeface="Calibri (MS)"/>
              </a:rPr>
              <a:t>Implemented StandardScaler for normalizing data</a:t>
            </a:r>
          </a:p>
          <a:p>
            <a:pPr marL="1071218" lvl="2" indent="-357073">
              <a:lnSpc>
                <a:spcPts val="3473"/>
              </a:lnSpc>
              <a:buFont typeface="Arial"/>
              <a:buChar char="⚬"/>
            </a:pPr>
            <a:r>
              <a:rPr lang="en-US" sz="2480">
                <a:solidFill>
                  <a:srgbClr val="000000"/>
                </a:solidFill>
                <a:latin typeface="Calibri (MS)"/>
              </a:rPr>
              <a:t>Tuned parameters including the number of neighbors and distance metrics</a:t>
            </a:r>
          </a:p>
          <a:p>
            <a:pPr marL="1071218" lvl="2" indent="-357073">
              <a:lnSpc>
                <a:spcPts val="3473"/>
              </a:lnSpc>
              <a:buFont typeface="Arial"/>
              <a:buChar char="⚬"/>
            </a:pPr>
            <a:r>
              <a:rPr lang="en-US" sz="2480">
                <a:solidFill>
                  <a:srgbClr val="000000"/>
                </a:solidFill>
                <a:latin typeface="Calibri (MS)"/>
              </a:rPr>
              <a:t>Rationale: k-NN is effective for identifying similar patterns, accommodating subtle attrition factors within a local context</a:t>
            </a:r>
          </a:p>
          <a:p>
            <a:pPr marL="535609" lvl="1" indent="-267805">
              <a:lnSpc>
                <a:spcPts val="3473"/>
              </a:lnSpc>
              <a:buFont typeface="Arial"/>
              <a:buChar char="•"/>
            </a:pPr>
            <a:r>
              <a:rPr lang="en-US" sz="2480">
                <a:solidFill>
                  <a:srgbClr val="000000"/>
                </a:solidFill>
                <a:latin typeface="Calibri (MS) Bold"/>
              </a:rPr>
              <a:t>Logistic Regression:</a:t>
            </a:r>
          </a:p>
          <a:p>
            <a:pPr marL="1071218" lvl="2" indent="-357073">
              <a:lnSpc>
                <a:spcPts val="3473"/>
              </a:lnSpc>
              <a:buFont typeface="Arial"/>
              <a:buChar char="⚬"/>
            </a:pPr>
            <a:r>
              <a:rPr lang="en-US" sz="2480">
                <a:solidFill>
                  <a:srgbClr val="000000"/>
                </a:solidFill>
                <a:latin typeface="Calibri (MS)"/>
              </a:rPr>
              <a:t>Applied L1 and L2 penalties for feature selection.</a:t>
            </a:r>
          </a:p>
          <a:p>
            <a:pPr marL="1071218" lvl="2" indent="-357073">
              <a:lnSpc>
                <a:spcPts val="3473"/>
              </a:lnSpc>
              <a:buFont typeface="Arial"/>
              <a:buChar char="⚬"/>
            </a:pPr>
            <a:r>
              <a:rPr lang="en-US" sz="2480">
                <a:solidFill>
                  <a:srgbClr val="000000"/>
                </a:solidFill>
                <a:latin typeface="Calibri (MS)"/>
              </a:rPr>
              <a:t>Experimented with a range of C values for regularization</a:t>
            </a:r>
          </a:p>
          <a:p>
            <a:pPr marL="1071218" lvl="2" indent="-357073">
              <a:lnSpc>
                <a:spcPts val="3473"/>
              </a:lnSpc>
              <a:buFont typeface="Arial"/>
              <a:buChar char="⚬"/>
            </a:pPr>
            <a:r>
              <a:rPr lang="en-US" sz="2480">
                <a:solidFill>
                  <a:srgbClr val="000000"/>
                </a:solidFill>
                <a:latin typeface="Calibri (MS)"/>
              </a:rPr>
              <a:t>Rationale: Logistic Regression provides probabilistic outcomes, aiding in understanding the likelihood of attrition based on individual features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6931527" y="1631021"/>
            <a:ext cx="1931062" cy="3176330"/>
            <a:chOff x="0" y="0"/>
            <a:chExt cx="2314056" cy="3806303"/>
          </a:xfrm>
        </p:grpSpPr>
        <p:sp>
          <p:nvSpPr>
            <p:cNvPr id="5" name="Freeform 5"/>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6" name="Group 6"/>
          <p:cNvGrpSpPr/>
          <p:nvPr/>
        </p:nvGrpSpPr>
        <p:grpSpPr>
          <a:xfrm>
            <a:off x="17713611" y="849970"/>
            <a:ext cx="895906" cy="7103763"/>
            <a:chOff x="0" y="0"/>
            <a:chExt cx="1073594" cy="8512678"/>
          </a:xfrm>
        </p:grpSpPr>
        <p:sp>
          <p:nvSpPr>
            <p:cNvPr id="7" name="Freeform 7"/>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8" name="Group 8"/>
          <p:cNvGrpSpPr/>
          <p:nvPr/>
        </p:nvGrpSpPr>
        <p:grpSpPr>
          <a:xfrm>
            <a:off x="-523811" y="5709524"/>
            <a:ext cx="8831843" cy="4920629"/>
            <a:chOff x="0" y="0"/>
            <a:chExt cx="11775791" cy="6560838"/>
          </a:xfrm>
        </p:grpSpPr>
        <p:grpSp>
          <p:nvGrpSpPr>
            <p:cNvPr id="9" name="Group 9"/>
            <p:cNvGrpSpPr/>
            <p:nvPr/>
          </p:nvGrpSpPr>
          <p:grpSpPr>
            <a:xfrm>
              <a:off x="507433" y="2264716"/>
              <a:ext cx="1640980" cy="4258414"/>
              <a:chOff x="0" y="0"/>
              <a:chExt cx="1474831" cy="3827250"/>
            </a:xfrm>
          </p:grpSpPr>
          <p:sp>
            <p:nvSpPr>
              <p:cNvPr id="10" name="Freeform 10"/>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1" name="Group 11"/>
            <p:cNvGrpSpPr/>
            <p:nvPr/>
          </p:nvGrpSpPr>
          <p:grpSpPr>
            <a:xfrm>
              <a:off x="3171886" y="4488885"/>
              <a:ext cx="8603905" cy="1228428"/>
              <a:chOff x="0" y="0"/>
              <a:chExt cx="7732761" cy="1104050"/>
            </a:xfrm>
          </p:grpSpPr>
          <p:sp>
            <p:nvSpPr>
              <p:cNvPr id="12" name="Freeform 12"/>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3" name="Group 13"/>
            <p:cNvGrpSpPr/>
            <p:nvPr/>
          </p:nvGrpSpPr>
          <p:grpSpPr>
            <a:xfrm>
              <a:off x="1145917" y="5019957"/>
              <a:ext cx="5147607" cy="1540882"/>
              <a:chOff x="0" y="0"/>
              <a:chExt cx="4626412" cy="1384868"/>
            </a:xfrm>
          </p:grpSpPr>
          <p:sp>
            <p:nvSpPr>
              <p:cNvPr id="14" name="Freeform 14"/>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5" name="Group 15"/>
            <p:cNvGrpSpPr/>
            <p:nvPr/>
          </p:nvGrpSpPr>
          <p:grpSpPr>
            <a:xfrm>
              <a:off x="0" y="0"/>
              <a:ext cx="2683807" cy="3206185"/>
              <a:chOff x="0" y="0"/>
              <a:chExt cx="2412072" cy="2881560"/>
            </a:xfrm>
          </p:grpSpPr>
          <p:sp>
            <p:nvSpPr>
              <p:cNvPr id="16" name="Freeform 16"/>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7" name="Freeform 17"/>
          <p:cNvSpPr/>
          <p:nvPr/>
        </p:nvSpPr>
        <p:spPr>
          <a:xfrm>
            <a:off x="11826295" y="0"/>
            <a:ext cx="6783222" cy="6240564"/>
          </a:xfrm>
          <a:custGeom>
            <a:avLst/>
            <a:gdLst/>
            <a:ahLst/>
            <a:cxnLst/>
            <a:rect l="l" t="t" r="r" b="b"/>
            <a:pathLst>
              <a:path w="6783222" h="6240564">
                <a:moveTo>
                  <a:pt x="0" y="0"/>
                </a:moveTo>
                <a:lnTo>
                  <a:pt x="6783222" y="0"/>
                </a:lnTo>
                <a:lnTo>
                  <a:pt x="6783222" y="6240564"/>
                </a:lnTo>
                <a:lnTo>
                  <a:pt x="0" y="6240564"/>
                </a:lnTo>
                <a:lnTo>
                  <a:pt x="0" y="0"/>
                </a:lnTo>
                <a:close/>
              </a:path>
            </a:pathLst>
          </a:custGeom>
          <a:blipFill>
            <a:blip r:embed="rId2"/>
            <a:stretch>
              <a:fillRect/>
            </a:stretch>
          </a:blipFill>
        </p:spPr>
        <p:txBody>
          <a:bodyPr/>
          <a:lstStyle/>
          <a:p>
            <a:endParaRPr lang="en-US"/>
          </a:p>
        </p:txBody>
      </p:sp>
      <p:sp>
        <p:nvSpPr>
          <p:cNvPr id="18" name="TextBox 18"/>
          <p:cNvSpPr txBox="1"/>
          <p:nvPr/>
        </p:nvSpPr>
        <p:spPr>
          <a:xfrm>
            <a:off x="1173756" y="59199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Why this approach?</a:t>
            </a:r>
          </a:p>
          <a:p>
            <a:pPr>
              <a:lnSpc>
                <a:spcPts val="6324"/>
              </a:lnSpc>
            </a:pPr>
            <a:endParaRPr lang="en-US" sz="6200">
              <a:solidFill>
                <a:srgbClr val="000000"/>
              </a:solidFill>
              <a:latin typeface="Montserrat Classic Bold"/>
            </a:endParaRPr>
          </a:p>
        </p:txBody>
      </p:sp>
      <p:sp>
        <p:nvSpPr>
          <p:cNvPr id="19" name="TextBox 19"/>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11</a:t>
            </a:r>
          </a:p>
        </p:txBody>
      </p:sp>
      <p:sp>
        <p:nvSpPr>
          <p:cNvPr id="20" name="TextBox 20"/>
          <p:cNvSpPr txBox="1"/>
          <p:nvPr/>
        </p:nvSpPr>
        <p:spPr>
          <a:xfrm>
            <a:off x="1384555" y="2601327"/>
            <a:ext cx="10621939" cy="6448425"/>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000000"/>
                </a:solidFill>
                <a:latin typeface="Calibri (MS) Bold"/>
              </a:rPr>
              <a:t>Comprehensive Exploration: </a:t>
            </a:r>
            <a:r>
              <a:rPr lang="en-US" sz="3000">
                <a:solidFill>
                  <a:srgbClr val="000000"/>
                </a:solidFill>
                <a:latin typeface="Calibri (MS)"/>
              </a:rPr>
              <a:t>Exhaustively searched parameter spaces for each model, ensuring optimal configuration.</a:t>
            </a:r>
          </a:p>
          <a:p>
            <a:pPr marL="647702" lvl="1" indent="-323851">
              <a:lnSpc>
                <a:spcPts val="4200"/>
              </a:lnSpc>
              <a:buFont typeface="Arial"/>
              <a:buChar char="•"/>
            </a:pPr>
            <a:r>
              <a:rPr lang="en-US" sz="3000">
                <a:solidFill>
                  <a:srgbClr val="000000"/>
                </a:solidFill>
                <a:latin typeface="Calibri (MS) Bold"/>
              </a:rPr>
              <a:t>Robust Evaluation: </a:t>
            </a:r>
            <a:r>
              <a:rPr lang="en-US" sz="3000">
                <a:solidFill>
                  <a:srgbClr val="000000"/>
                </a:solidFill>
                <a:latin typeface="Calibri (MS)"/>
              </a:rPr>
              <a:t>Employed nested cross-validation, providing a robust estimation of model performance, reducing overfitting risk</a:t>
            </a:r>
          </a:p>
          <a:p>
            <a:pPr marL="647702" lvl="1" indent="-323851">
              <a:lnSpc>
                <a:spcPts val="4200"/>
              </a:lnSpc>
              <a:buFont typeface="Arial"/>
              <a:buChar char="•"/>
            </a:pPr>
            <a:r>
              <a:rPr lang="en-US" sz="3000">
                <a:solidFill>
                  <a:srgbClr val="000000"/>
                </a:solidFill>
                <a:latin typeface="Calibri (MS) Bold"/>
              </a:rPr>
              <a:t>Balanced Data: </a:t>
            </a:r>
            <a:r>
              <a:rPr lang="en-US" sz="3000">
                <a:solidFill>
                  <a:srgbClr val="000000"/>
                </a:solidFill>
                <a:latin typeface="Calibri (MS)"/>
              </a:rPr>
              <a:t>Utilized </a:t>
            </a:r>
            <a:r>
              <a:rPr lang="en-US" sz="3000">
                <a:solidFill>
                  <a:srgbClr val="000000"/>
                </a:solidFill>
                <a:latin typeface="Calibri (MS) Italics"/>
              </a:rPr>
              <a:t>SMOTE</a:t>
            </a:r>
            <a:r>
              <a:rPr lang="en-US" sz="3000">
                <a:solidFill>
                  <a:srgbClr val="000000"/>
                </a:solidFill>
                <a:latin typeface="Calibri (MS)"/>
              </a:rPr>
              <a:t> (Synthetic Minority Over-sampling Technique) to handle class imbalance, enhancing model accuracy</a:t>
            </a:r>
          </a:p>
          <a:p>
            <a:pPr marL="647702" lvl="1" indent="-323851">
              <a:lnSpc>
                <a:spcPts val="4200"/>
              </a:lnSpc>
              <a:buFont typeface="Arial"/>
              <a:buChar char="•"/>
            </a:pPr>
            <a:r>
              <a:rPr lang="en-US" sz="3000">
                <a:solidFill>
                  <a:srgbClr val="000000"/>
                </a:solidFill>
                <a:latin typeface="Calibri (MS) Bold"/>
              </a:rPr>
              <a:t>Interpretability: </a:t>
            </a:r>
            <a:r>
              <a:rPr lang="en-US" sz="3000">
                <a:solidFill>
                  <a:srgbClr val="000000"/>
                </a:solidFill>
                <a:latin typeface="Calibri (MS)"/>
              </a:rPr>
              <a:t>Decision trees offer interpretable rules, aiding in understanding attrition drivers</a:t>
            </a:r>
          </a:p>
          <a:p>
            <a:pPr>
              <a:lnSpc>
                <a:spcPts val="4200"/>
              </a:lnSpc>
            </a:pPr>
            <a:endParaRPr lang="en-US" sz="3000">
              <a:solidFill>
                <a:srgbClr val="000000"/>
              </a:solidFill>
              <a:latin typeface="Calibri (MS)"/>
            </a:endParaRPr>
          </a:p>
          <a:p>
            <a:pPr algn="ctr">
              <a:lnSpc>
                <a:spcPts val="4200"/>
              </a:lnSpc>
              <a:spcBef>
                <a:spcPct val="0"/>
              </a:spcBef>
            </a:pPr>
            <a:endParaRPr lang="en-US" sz="3000">
              <a:solidFill>
                <a:srgbClr val="000000"/>
              </a:solidFill>
              <a:latin typeface="Calibri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31527" y="1631021"/>
            <a:ext cx="1931062" cy="3176330"/>
            <a:chOff x="0" y="0"/>
            <a:chExt cx="2314056" cy="3806303"/>
          </a:xfrm>
        </p:grpSpPr>
        <p:sp>
          <p:nvSpPr>
            <p:cNvPr id="3" name="Freeform 3"/>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4" name="Group 4"/>
          <p:cNvGrpSpPr/>
          <p:nvPr/>
        </p:nvGrpSpPr>
        <p:grpSpPr>
          <a:xfrm>
            <a:off x="17713611" y="849970"/>
            <a:ext cx="895906" cy="7103763"/>
            <a:chOff x="0" y="0"/>
            <a:chExt cx="1073594" cy="8512678"/>
          </a:xfrm>
        </p:grpSpPr>
        <p:sp>
          <p:nvSpPr>
            <p:cNvPr id="5" name="Freeform 5"/>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6" name="Group 6"/>
          <p:cNvGrpSpPr/>
          <p:nvPr/>
        </p:nvGrpSpPr>
        <p:grpSpPr>
          <a:xfrm>
            <a:off x="-523811" y="5709524"/>
            <a:ext cx="8831843" cy="4920629"/>
            <a:chOff x="0" y="0"/>
            <a:chExt cx="11775791" cy="6560838"/>
          </a:xfrm>
        </p:grpSpPr>
        <p:grpSp>
          <p:nvGrpSpPr>
            <p:cNvPr id="7" name="Group 7"/>
            <p:cNvGrpSpPr/>
            <p:nvPr/>
          </p:nvGrpSpPr>
          <p:grpSpPr>
            <a:xfrm>
              <a:off x="507433" y="2264716"/>
              <a:ext cx="1640980" cy="4258414"/>
              <a:chOff x="0" y="0"/>
              <a:chExt cx="1474831" cy="3827250"/>
            </a:xfrm>
          </p:grpSpPr>
          <p:sp>
            <p:nvSpPr>
              <p:cNvPr id="8" name="Freeform 8"/>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9" name="Group 9"/>
            <p:cNvGrpSpPr/>
            <p:nvPr/>
          </p:nvGrpSpPr>
          <p:grpSpPr>
            <a:xfrm>
              <a:off x="3171886" y="4488885"/>
              <a:ext cx="8603905" cy="1228428"/>
              <a:chOff x="0" y="0"/>
              <a:chExt cx="7732761" cy="1104050"/>
            </a:xfrm>
          </p:grpSpPr>
          <p:sp>
            <p:nvSpPr>
              <p:cNvPr id="10" name="Freeform 10"/>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1" name="Group 11"/>
            <p:cNvGrpSpPr/>
            <p:nvPr/>
          </p:nvGrpSpPr>
          <p:grpSpPr>
            <a:xfrm>
              <a:off x="1145917" y="5019957"/>
              <a:ext cx="5147607" cy="1540882"/>
              <a:chOff x="0" y="0"/>
              <a:chExt cx="4626412" cy="1384868"/>
            </a:xfrm>
          </p:grpSpPr>
          <p:sp>
            <p:nvSpPr>
              <p:cNvPr id="12" name="Freeform 12"/>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3" name="Group 13"/>
            <p:cNvGrpSpPr/>
            <p:nvPr/>
          </p:nvGrpSpPr>
          <p:grpSpPr>
            <a:xfrm>
              <a:off x="0" y="0"/>
              <a:ext cx="2683807" cy="3206185"/>
              <a:chOff x="0" y="0"/>
              <a:chExt cx="2412072" cy="2881560"/>
            </a:xfrm>
          </p:grpSpPr>
          <p:sp>
            <p:nvSpPr>
              <p:cNvPr id="14" name="Freeform 14"/>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5" name="TextBox 15"/>
          <p:cNvSpPr txBox="1"/>
          <p:nvPr/>
        </p:nvSpPr>
        <p:spPr>
          <a:xfrm>
            <a:off x="1173756" y="591992"/>
            <a:ext cx="14999708"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Limitations of this modeling method</a:t>
            </a:r>
          </a:p>
          <a:p>
            <a:pPr>
              <a:lnSpc>
                <a:spcPts val="6324"/>
              </a:lnSpc>
            </a:pPr>
            <a:endParaRPr lang="en-US" sz="6200">
              <a:solidFill>
                <a:srgbClr val="000000"/>
              </a:solidFill>
              <a:latin typeface="Montserrat Classic Bold"/>
            </a:endParaRPr>
          </a:p>
        </p:txBody>
      </p:sp>
      <p:sp>
        <p:nvSpPr>
          <p:cNvPr id="16" name="TextBox 16"/>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12</a:t>
            </a:r>
          </a:p>
        </p:txBody>
      </p:sp>
      <p:sp>
        <p:nvSpPr>
          <p:cNvPr id="17" name="TextBox 17"/>
          <p:cNvSpPr txBox="1"/>
          <p:nvPr/>
        </p:nvSpPr>
        <p:spPr>
          <a:xfrm>
            <a:off x="1346510" y="1484844"/>
            <a:ext cx="15387483" cy="7806105"/>
          </a:xfrm>
          <a:prstGeom prst="rect">
            <a:avLst/>
          </a:prstGeom>
        </p:spPr>
        <p:txBody>
          <a:bodyPr lIns="0" tIns="0" rIns="0" bIns="0" rtlCol="0" anchor="t">
            <a:spAutoFit/>
          </a:bodyPr>
          <a:lstStyle/>
          <a:p>
            <a:pPr marL="620283" lvl="1" indent="-310141">
              <a:lnSpc>
                <a:spcPts val="4022"/>
              </a:lnSpc>
              <a:buFont typeface="Arial"/>
              <a:buChar char="•"/>
            </a:pPr>
            <a:r>
              <a:rPr lang="en-US" sz="2873">
                <a:solidFill>
                  <a:srgbClr val="000000"/>
                </a:solidFill>
                <a:latin typeface="Calibri (MS) Bold"/>
              </a:rPr>
              <a:t>Limited Feature Exploration:</a:t>
            </a:r>
          </a:p>
          <a:p>
            <a:pPr marL="1240566" lvl="2" indent="-413522">
              <a:lnSpc>
                <a:spcPts val="4022"/>
              </a:lnSpc>
              <a:buFont typeface="Arial"/>
              <a:buChar char="⚬"/>
            </a:pPr>
            <a:r>
              <a:rPr lang="en-US" sz="2873">
                <a:solidFill>
                  <a:srgbClr val="000000"/>
                </a:solidFill>
                <a:latin typeface="Calibri (MS)"/>
              </a:rPr>
              <a:t>The model's predictive power is constrained by the features available in the dataset. Factors not included might significantly impact attrition but are not accounted for in the model</a:t>
            </a:r>
          </a:p>
          <a:p>
            <a:pPr marL="620283" lvl="1" indent="-310141">
              <a:lnSpc>
                <a:spcPts val="4022"/>
              </a:lnSpc>
              <a:buFont typeface="Arial"/>
              <a:buChar char="•"/>
            </a:pPr>
            <a:r>
              <a:rPr lang="en-US" sz="2873">
                <a:solidFill>
                  <a:srgbClr val="000000"/>
                </a:solidFill>
                <a:latin typeface="Calibri (MS) Bold"/>
              </a:rPr>
              <a:t>Sensitivity to Hyperparameters:</a:t>
            </a:r>
          </a:p>
          <a:p>
            <a:pPr marL="1240566" lvl="2" indent="-413522">
              <a:lnSpc>
                <a:spcPts val="4022"/>
              </a:lnSpc>
              <a:buFont typeface="Arial"/>
              <a:buChar char="⚬"/>
            </a:pPr>
            <a:r>
              <a:rPr lang="en-US" sz="2873">
                <a:solidFill>
                  <a:srgbClr val="000000"/>
                </a:solidFill>
                <a:latin typeface="Calibri (MS)"/>
              </a:rPr>
              <a:t>The models' performance heavily relies on hyperparameter settings. Small changes in parameters, not exhaustively explored, could lead to different outcomes, impacting the model's stability and reliability</a:t>
            </a:r>
          </a:p>
          <a:p>
            <a:pPr marL="620283" lvl="1" indent="-310141">
              <a:lnSpc>
                <a:spcPts val="4022"/>
              </a:lnSpc>
              <a:buFont typeface="Arial"/>
              <a:buChar char="•"/>
            </a:pPr>
            <a:r>
              <a:rPr lang="en-US" sz="2873">
                <a:solidFill>
                  <a:srgbClr val="000000"/>
                </a:solidFill>
                <a:latin typeface="Calibri (MS) Bold"/>
              </a:rPr>
              <a:t>Overfitting Risks:</a:t>
            </a:r>
          </a:p>
          <a:p>
            <a:pPr marL="1240566" lvl="2" indent="-413522">
              <a:lnSpc>
                <a:spcPts val="4022"/>
              </a:lnSpc>
              <a:buFont typeface="Arial"/>
              <a:buChar char="⚬"/>
            </a:pPr>
            <a:r>
              <a:rPr lang="en-US" sz="2873">
                <a:solidFill>
                  <a:srgbClr val="000000"/>
                </a:solidFill>
                <a:latin typeface="Calibri (MS)"/>
              </a:rPr>
              <a:t>Complex models, especially decision trees with deep branches, might capture noise in the training data, leading to overfitting</a:t>
            </a:r>
          </a:p>
          <a:p>
            <a:pPr marL="620283" lvl="1" indent="-310141">
              <a:lnSpc>
                <a:spcPts val="4022"/>
              </a:lnSpc>
              <a:buFont typeface="Arial"/>
              <a:buChar char="•"/>
            </a:pPr>
            <a:r>
              <a:rPr lang="en-US" sz="2873">
                <a:solidFill>
                  <a:srgbClr val="000000"/>
                </a:solidFill>
                <a:latin typeface="Calibri (MS) Bold"/>
              </a:rPr>
              <a:t>Handling Dynamic Factors:</a:t>
            </a:r>
          </a:p>
          <a:p>
            <a:pPr marL="1240566" lvl="2" indent="-413522">
              <a:lnSpc>
                <a:spcPts val="4022"/>
              </a:lnSpc>
              <a:buFont typeface="Arial"/>
              <a:buChar char="⚬"/>
            </a:pPr>
            <a:r>
              <a:rPr lang="en-US" sz="2873">
                <a:solidFill>
                  <a:srgbClr val="000000"/>
                </a:solidFill>
                <a:latin typeface="Calibri (MS)"/>
              </a:rPr>
              <a:t>The model might not adapt well to changing attrition factors over time. Attrition drivers can evolve within an organization due to various factors, such as policy changes, economic shifts, or market demands, which the static model might not capture (more on this later...)</a:t>
            </a:r>
          </a:p>
          <a:p>
            <a:pPr>
              <a:lnSpc>
                <a:spcPts val="2762"/>
              </a:lnSpc>
            </a:pPr>
            <a:endParaRPr lang="en-US" sz="2873">
              <a:solidFill>
                <a:srgbClr val="000000"/>
              </a:solidFill>
              <a:latin typeface="Calibri (MS)"/>
            </a:endParaRPr>
          </a:p>
          <a:p>
            <a:pPr algn="ctr">
              <a:lnSpc>
                <a:spcPts val="2762"/>
              </a:lnSpc>
              <a:spcBef>
                <a:spcPct val="0"/>
              </a:spcBef>
            </a:pPr>
            <a:endParaRPr lang="en-US" sz="2873">
              <a:solidFill>
                <a:srgbClr val="000000"/>
              </a:solidFill>
              <a:latin typeface="Calibri (MS)"/>
            </a:endParaRPr>
          </a:p>
        </p:txBody>
      </p:sp>
      <p:grpSp>
        <p:nvGrpSpPr>
          <p:cNvPr id="18" name="Group 18"/>
          <p:cNvGrpSpPr/>
          <p:nvPr/>
        </p:nvGrpSpPr>
        <p:grpSpPr>
          <a:xfrm>
            <a:off x="17049625" y="9106902"/>
            <a:ext cx="1559892" cy="1700304"/>
            <a:chOff x="0" y="0"/>
            <a:chExt cx="1869270" cy="2037531"/>
          </a:xfrm>
        </p:grpSpPr>
        <p:sp>
          <p:nvSpPr>
            <p:cNvPr id="19" name="Freeform 19"/>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741315" y="3362558"/>
            <a:ext cx="6805370" cy="47625"/>
          </a:xfrm>
          <a:prstGeom prst="line">
            <a:avLst/>
          </a:prstGeom>
          <a:ln w="47625" cap="flat">
            <a:solidFill>
              <a:srgbClr val="0049AB"/>
            </a:solidFill>
            <a:prstDash val="solid"/>
            <a:headEnd type="none" w="sm" len="sm"/>
            <a:tailEnd type="none" w="sm" len="sm"/>
          </a:ln>
        </p:spPr>
        <p:txBody>
          <a:bodyPr/>
          <a:lstStyle/>
          <a:p>
            <a:endParaRPr lang="en-US"/>
          </a:p>
        </p:txBody>
      </p:sp>
      <p:sp>
        <p:nvSpPr>
          <p:cNvPr id="3" name="AutoShape 3"/>
          <p:cNvSpPr/>
          <p:nvPr/>
        </p:nvSpPr>
        <p:spPr>
          <a:xfrm>
            <a:off x="5907952" y="7410845"/>
            <a:ext cx="796421" cy="47625"/>
          </a:xfrm>
          <a:prstGeom prst="line">
            <a:avLst/>
          </a:prstGeom>
          <a:ln w="47625" cap="flat">
            <a:solidFill>
              <a:srgbClr val="0049AB"/>
            </a:solidFill>
            <a:prstDash val="solid"/>
            <a:headEnd type="none" w="sm" len="sm"/>
            <a:tailEnd type="none" w="sm" len="sm"/>
          </a:ln>
        </p:spPr>
        <p:txBody>
          <a:bodyPr/>
          <a:lstStyle/>
          <a:p>
            <a:endParaRPr lang="en-US"/>
          </a:p>
        </p:txBody>
      </p:sp>
      <p:sp>
        <p:nvSpPr>
          <p:cNvPr id="4" name="AutoShape 4"/>
          <p:cNvSpPr/>
          <p:nvPr/>
        </p:nvSpPr>
        <p:spPr>
          <a:xfrm>
            <a:off x="11583626" y="7410845"/>
            <a:ext cx="796421" cy="0"/>
          </a:xfrm>
          <a:prstGeom prst="line">
            <a:avLst/>
          </a:prstGeom>
          <a:ln w="47625" cap="flat">
            <a:solidFill>
              <a:srgbClr val="0049AB"/>
            </a:solidFill>
            <a:prstDash val="solid"/>
            <a:headEnd type="none" w="sm" len="sm"/>
            <a:tailEnd type="none" w="sm" len="sm"/>
          </a:ln>
        </p:spPr>
        <p:txBody>
          <a:bodyPr/>
          <a:lstStyle/>
          <a:p>
            <a:endParaRPr lang="en-US"/>
          </a:p>
        </p:txBody>
      </p:sp>
      <p:sp>
        <p:nvSpPr>
          <p:cNvPr id="5" name="AutoShape 5"/>
          <p:cNvSpPr/>
          <p:nvPr/>
        </p:nvSpPr>
        <p:spPr>
          <a:xfrm rot="5400000">
            <a:off x="4288550" y="5374795"/>
            <a:ext cx="4072099" cy="0"/>
          </a:xfrm>
          <a:prstGeom prst="line">
            <a:avLst/>
          </a:prstGeom>
          <a:ln w="47625" cap="flat">
            <a:solidFill>
              <a:srgbClr val="0049AB"/>
            </a:solidFill>
            <a:prstDash val="solid"/>
            <a:headEnd type="none" w="sm" len="sm"/>
            <a:tailEnd type="none" w="sm" len="sm"/>
          </a:ln>
        </p:spPr>
        <p:txBody>
          <a:bodyPr/>
          <a:lstStyle/>
          <a:p>
            <a:endParaRPr lang="en-US"/>
          </a:p>
        </p:txBody>
      </p:sp>
      <p:sp>
        <p:nvSpPr>
          <p:cNvPr id="6" name="AutoShape 6"/>
          <p:cNvSpPr/>
          <p:nvPr/>
        </p:nvSpPr>
        <p:spPr>
          <a:xfrm rot="5400000">
            <a:off x="9964224" y="5374795"/>
            <a:ext cx="4072099" cy="0"/>
          </a:xfrm>
          <a:prstGeom prst="line">
            <a:avLst/>
          </a:prstGeom>
          <a:ln w="47625" cap="flat">
            <a:solidFill>
              <a:srgbClr val="0049AB"/>
            </a:solidFill>
            <a:prstDash val="solid"/>
            <a:headEnd type="none" w="sm" len="sm"/>
            <a:tailEnd type="none" w="sm" len="sm"/>
          </a:ln>
        </p:spPr>
        <p:txBody>
          <a:bodyPr/>
          <a:lstStyle/>
          <a:p>
            <a:endParaRPr lang="en-US"/>
          </a:p>
        </p:txBody>
      </p:sp>
      <p:grpSp>
        <p:nvGrpSpPr>
          <p:cNvPr id="7" name="Group 7"/>
          <p:cNvGrpSpPr/>
          <p:nvPr/>
        </p:nvGrpSpPr>
        <p:grpSpPr>
          <a:xfrm>
            <a:off x="1028700" y="2934217"/>
            <a:ext cx="4879252" cy="897602"/>
            <a:chOff x="0" y="0"/>
            <a:chExt cx="1285071" cy="236405"/>
          </a:xfrm>
        </p:grpSpPr>
        <p:sp>
          <p:nvSpPr>
            <p:cNvPr id="8" name="Freeform 8"/>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6704374" y="2934217"/>
            <a:ext cx="4879252" cy="897602"/>
            <a:chOff x="0" y="0"/>
            <a:chExt cx="1285071" cy="236405"/>
          </a:xfrm>
        </p:grpSpPr>
        <p:sp>
          <p:nvSpPr>
            <p:cNvPr id="11" name="Freeform 11"/>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2380048" y="2934217"/>
            <a:ext cx="4879252" cy="897602"/>
            <a:chOff x="0" y="0"/>
            <a:chExt cx="1285071" cy="236405"/>
          </a:xfrm>
        </p:grpSpPr>
        <p:sp>
          <p:nvSpPr>
            <p:cNvPr id="14" name="Freeform 14"/>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15" name="TextBox 15"/>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6989209"/>
            <a:ext cx="4879252" cy="890896"/>
            <a:chOff x="0" y="0"/>
            <a:chExt cx="5846972" cy="1067590"/>
          </a:xfrm>
        </p:grpSpPr>
        <p:sp>
          <p:nvSpPr>
            <p:cNvPr id="17" name="Freeform 17"/>
            <p:cNvSpPr/>
            <p:nvPr/>
          </p:nvSpPr>
          <p:spPr>
            <a:xfrm>
              <a:off x="0" y="0"/>
              <a:ext cx="5846972" cy="1067590"/>
            </a:xfrm>
            <a:custGeom>
              <a:avLst/>
              <a:gdLst/>
              <a:ahLst/>
              <a:cxnLst/>
              <a:rect l="l" t="t" r="r" b="b"/>
              <a:pathLst>
                <a:path w="5846972" h="1067590">
                  <a:moveTo>
                    <a:pt x="0" y="0"/>
                  </a:moveTo>
                  <a:lnTo>
                    <a:pt x="0" y="1067590"/>
                  </a:lnTo>
                  <a:lnTo>
                    <a:pt x="5846972" y="1067590"/>
                  </a:lnTo>
                  <a:lnTo>
                    <a:pt x="5846972" y="0"/>
                  </a:lnTo>
                  <a:lnTo>
                    <a:pt x="0" y="0"/>
                  </a:lnTo>
                  <a:close/>
                  <a:moveTo>
                    <a:pt x="5786012" y="1006630"/>
                  </a:moveTo>
                  <a:lnTo>
                    <a:pt x="59690" y="1006630"/>
                  </a:lnTo>
                  <a:lnTo>
                    <a:pt x="59690" y="59690"/>
                  </a:lnTo>
                  <a:lnTo>
                    <a:pt x="5786012" y="59690"/>
                  </a:lnTo>
                  <a:lnTo>
                    <a:pt x="5786012" y="1006630"/>
                  </a:lnTo>
                  <a:close/>
                </a:path>
              </a:pathLst>
            </a:custGeom>
            <a:solidFill>
              <a:srgbClr val="0049AB"/>
            </a:solidFill>
          </p:spPr>
          <p:txBody>
            <a:bodyPr/>
            <a:lstStyle/>
            <a:p>
              <a:endParaRPr lang="en-US"/>
            </a:p>
          </p:txBody>
        </p:sp>
      </p:grpSp>
      <p:grpSp>
        <p:nvGrpSpPr>
          <p:cNvPr id="18" name="Group 18"/>
          <p:cNvGrpSpPr/>
          <p:nvPr/>
        </p:nvGrpSpPr>
        <p:grpSpPr>
          <a:xfrm>
            <a:off x="6704374" y="6989209"/>
            <a:ext cx="4879252" cy="890896"/>
            <a:chOff x="0" y="0"/>
            <a:chExt cx="5846972" cy="1067590"/>
          </a:xfrm>
        </p:grpSpPr>
        <p:sp>
          <p:nvSpPr>
            <p:cNvPr id="19" name="Freeform 19"/>
            <p:cNvSpPr/>
            <p:nvPr/>
          </p:nvSpPr>
          <p:spPr>
            <a:xfrm>
              <a:off x="0" y="0"/>
              <a:ext cx="5846972" cy="1067590"/>
            </a:xfrm>
            <a:custGeom>
              <a:avLst/>
              <a:gdLst/>
              <a:ahLst/>
              <a:cxnLst/>
              <a:rect l="l" t="t" r="r" b="b"/>
              <a:pathLst>
                <a:path w="5846972" h="1067590">
                  <a:moveTo>
                    <a:pt x="0" y="0"/>
                  </a:moveTo>
                  <a:lnTo>
                    <a:pt x="0" y="1067590"/>
                  </a:lnTo>
                  <a:lnTo>
                    <a:pt x="5846972" y="1067590"/>
                  </a:lnTo>
                  <a:lnTo>
                    <a:pt x="5846972" y="0"/>
                  </a:lnTo>
                  <a:lnTo>
                    <a:pt x="0" y="0"/>
                  </a:lnTo>
                  <a:close/>
                  <a:moveTo>
                    <a:pt x="5786012" y="1006630"/>
                  </a:moveTo>
                  <a:lnTo>
                    <a:pt x="59690" y="1006630"/>
                  </a:lnTo>
                  <a:lnTo>
                    <a:pt x="59690" y="59690"/>
                  </a:lnTo>
                  <a:lnTo>
                    <a:pt x="5786012" y="59690"/>
                  </a:lnTo>
                  <a:lnTo>
                    <a:pt x="5786012" y="1006630"/>
                  </a:lnTo>
                  <a:close/>
                </a:path>
              </a:pathLst>
            </a:custGeom>
            <a:solidFill>
              <a:srgbClr val="0049AB"/>
            </a:solidFill>
          </p:spPr>
          <p:txBody>
            <a:bodyPr/>
            <a:lstStyle/>
            <a:p>
              <a:endParaRPr lang="en-US"/>
            </a:p>
          </p:txBody>
        </p:sp>
      </p:grpSp>
      <p:grpSp>
        <p:nvGrpSpPr>
          <p:cNvPr id="20" name="Group 20"/>
          <p:cNvGrpSpPr/>
          <p:nvPr/>
        </p:nvGrpSpPr>
        <p:grpSpPr>
          <a:xfrm>
            <a:off x="12380048" y="6989209"/>
            <a:ext cx="4879252" cy="890896"/>
            <a:chOff x="0" y="0"/>
            <a:chExt cx="5846972" cy="1067590"/>
          </a:xfrm>
        </p:grpSpPr>
        <p:sp>
          <p:nvSpPr>
            <p:cNvPr id="21" name="Freeform 21"/>
            <p:cNvSpPr/>
            <p:nvPr/>
          </p:nvSpPr>
          <p:spPr>
            <a:xfrm>
              <a:off x="0" y="0"/>
              <a:ext cx="5846972" cy="1067590"/>
            </a:xfrm>
            <a:custGeom>
              <a:avLst/>
              <a:gdLst/>
              <a:ahLst/>
              <a:cxnLst/>
              <a:rect l="l" t="t" r="r" b="b"/>
              <a:pathLst>
                <a:path w="5846972" h="1067590">
                  <a:moveTo>
                    <a:pt x="0" y="0"/>
                  </a:moveTo>
                  <a:lnTo>
                    <a:pt x="0" y="1067590"/>
                  </a:lnTo>
                  <a:lnTo>
                    <a:pt x="5846972" y="1067590"/>
                  </a:lnTo>
                  <a:lnTo>
                    <a:pt x="5846972" y="0"/>
                  </a:lnTo>
                  <a:lnTo>
                    <a:pt x="0" y="0"/>
                  </a:lnTo>
                  <a:close/>
                  <a:moveTo>
                    <a:pt x="5786012" y="1006630"/>
                  </a:moveTo>
                  <a:lnTo>
                    <a:pt x="59690" y="1006630"/>
                  </a:lnTo>
                  <a:lnTo>
                    <a:pt x="59690" y="59690"/>
                  </a:lnTo>
                  <a:lnTo>
                    <a:pt x="5786012" y="59690"/>
                  </a:lnTo>
                  <a:lnTo>
                    <a:pt x="5786012" y="1006630"/>
                  </a:lnTo>
                  <a:close/>
                </a:path>
              </a:pathLst>
            </a:custGeom>
            <a:solidFill>
              <a:srgbClr val="0049AB"/>
            </a:solidFill>
          </p:spPr>
          <p:txBody>
            <a:bodyPr/>
            <a:lstStyle/>
            <a:p>
              <a:endParaRPr lang="en-US"/>
            </a:p>
          </p:txBody>
        </p:sp>
      </p:grpSp>
      <p:grpSp>
        <p:nvGrpSpPr>
          <p:cNvPr id="22" name="Group 22"/>
          <p:cNvGrpSpPr/>
          <p:nvPr/>
        </p:nvGrpSpPr>
        <p:grpSpPr>
          <a:xfrm>
            <a:off x="335627" y="9076189"/>
            <a:ext cx="7972406" cy="1553965"/>
            <a:chOff x="0" y="0"/>
            <a:chExt cx="10629874" cy="2071953"/>
          </a:xfrm>
        </p:grpSpPr>
        <p:grpSp>
          <p:nvGrpSpPr>
            <p:cNvPr id="23" name="Group 23"/>
            <p:cNvGrpSpPr/>
            <p:nvPr/>
          </p:nvGrpSpPr>
          <p:grpSpPr>
            <a:xfrm>
              <a:off x="2025969" y="0"/>
              <a:ext cx="8603905" cy="1228428"/>
              <a:chOff x="0" y="0"/>
              <a:chExt cx="7732761" cy="1104050"/>
            </a:xfrm>
          </p:grpSpPr>
          <p:sp>
            <p:nvSpPr>
              <p:cNvPr id="24" name="Freeform 24"/>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25" name="Group 25"/>
            <p:cNvGrpSpPr/>
            <p:nvPr/>
          </p:nvGrpSpPr>
          <p:grpSpPr>
            <a:xfrm>
              <a:off x="0" y="531071"/>
              <a:ext cx="5147607" cy="1540882"/>
              <a:chOff x="0" y="0"/>
              <a:chExt cx="4626412" cy="1384868"/>
            </a:xfrm>
          </p:grpSpPr>
          <p:sp>
            <p:nvSpPr>
              <p:cNvPr id="26" name="Freeform 26"/>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sp>
        <p:nvSpPr>
          <p:cNvPr id="27" name="TextBox 27"/>
          <p:cNvSpPr txBox="1"/>
          <p:nvPr/>
        </p:nvSpPr>
        <p:spPr>
          <a:xfrm>
            <a:off x="1195337" y="3004418"/>
            <a:ext cx="4545978" cy="630555"/>
          </a:xfrm>
          <a:prstGeom prst="rect">
            <a:avLst/>
          </a:prstGeom>
        </p:spPr>
        <p:txBody>
          <a:bodyPr lIns="0" tIns="0" rIns="0" bIns="0" rtlCol="0" anchor="t">
            <a:spAutoFit/>
          </a:bodyPr>
          <a:lstStyle/>
          <a:p>
            <a:pPr algn="ctr">
              <a:lnSpc>
                <a:spcPts val="4620"/>
              </a:lnSpc>
            </a:pPr>
            <a:r>
              <a:rPr lang="en-US" sz="3300" spc="165">
                <a:solidFill>
                  <a:srgbClr val="FFFFFF"/>
                </a:solidFill>
                <a:latin typeface="Calibri (MS) Bold"/>
              </a:rPr>
              <a:t>Decision Tree</a:t>
            </a:r>
          </a:p>
        </p:txBody>
      </p:sp>
      <p:sp>
        <p:nvSpPr>
          <p:cNvPr id="28" name="TextBox 28"/>
          <p:cNvSpPr txBox="1"/>
          <p:nvPr/>
        </p:nvSpPr>
        <p:spPr>
          <a:xfrm>
            <a:off x="1209575" y="6924989"/>
            <a:ext cx="4536453" cy="1525270"/>
          </a:xfrm>
          <a:prstGeom prst="rect">
            <a:avLst/>
          </a:prstGeom>
        </p:spPr>
        <p:txBody>
          <a:bodyPr lIns="0" tIns="0" rIns="0" bIns="0" rtlCol="0" anchor="t">
            <a:spAutoFit/>
          </a:bodyPr>
          <a:lstStyle/>
          <a:p>
            <a:pPr algn="ctr">
              <a:lnSpc>
                <a:spcPts val="3640"/>
              </a:lnSpc>
            </a:pPr>
            <a:r>
              <a:rPr lang="en-US" sz="2600" spc="130">
                <a:solidFill>
                  <a:srgbClr val="000000"/>
                </a:solidFill>
                <a:latin typeface="Calibri (MS) Bold"/>
              </a:rPr>
              <a:t>Nested CV Accuracy: </a:t>
            </a:r>
          </a:p>
          <a:p>
            <a:pPr algn="ctr">
              <a:lnSpc>
                <a:spcPts val="3640"/>
              </a:lnSpc>
            </a:pPr>
            <a:r>
              <a:rPr lang="en-US" sz="2600" spc="130">
                <a:solidFill>
                  <a:srgbClr val="000000"/>
                </a:solidFill>
                <a:latin typeface="Calibri (MS) Bold"/>
              </a:rPr>
              <a:t>0.8279  +/-  0.0297</a:t>
            </a:r>
          </a:p>
          <a:p>
            <a:pPr algn="ctr">
              <a:lnSpc>
                <a:spcPts val="4620"/>
              </a:lnSpc>
            </a:pPr>
            <a:endParaRPr lang="en-US" sz="2600" spc="130">
              <a:solidFill>
                <a:srgbClr val="000000"/>
              </a:solidFill>
              <a:latin typeface="Calibri (MS) Bold"/>
            </a:endParaRPr>
          </a:p>
        </p:txBody>
      </p:sp>
      <p:sp>
        <p:nvSpPr>
          <p:cNvPr id="29" name="TextBox 29"/>
          <p:cNvSpPr txBox="1"/>
          <p:nvPr/>
        </p:nvSpPr>
        <p:spPr>
          <a:xfrm>
            <a:off x="1028700" y="4371975"/>
            <a:ext cx="4879252" cy="2124075"/>
          </a:xfrm>
          <a:prstGeom prst="rect">
            <a:avLst/>
          </a:prstGeom>
        </p:spPr>
        <p:txBody>
          <a:bodyPr lIns="0" tIns="0" rIns="0" bIns="0" rtlCol="0" anchor="t">
            <a:spAutoFit/>
          </a:bodyPr>
          <a:lstStyle/>
          <a:p>
            <a:pPr algn="ctr">
              <a:lnSpc>
                <a:spcPts val="4080"/>
              </a:lnSpc>
            </a:pPr>
            <a:r>
              <a:rPr lang="en-US" sz="3400">
                <a:solidFill>
                  <a:srgbClr val="1B1B1B"/>
                </a:solidFill>
                <a:latin typeface="Calibri (MS)"/>
              </a:rPr>
              <a:t>criterion: entropy</a:t>
            </a:r>
          </a:p>
          <a:p>
            <a:pPr algn="ctr">
              <a:lnSpc>
                <a:spcPts val="4080"/>
              </a:lnSpc>
            </a:pPr>
            <a:r>
              <a:rPr lang="en-US" sz="3400">
                <a:solidFill>
                  <a:srgbClr val="1B1B1B"/>
                </a:solidFill>
                <a:latin typeface="Calibri (MS)"/>
              </a:rPr>
              <a:t>max_depth: 20</a:t>
            </a:r>
          </a:p>
          <a:p>
            <a:pPr algn="ctr">
              <a:lnSpc>
                <a:spcPts val="4080"/>
              </a:lnSpc>
            </a:pPr>
            <a:r>
              <a:rPr lang="en-US" sz="3400">
                <a:solidFill>
                  <a:srgbClr val="1B1B1B"/>
                </a:solidFill>
                <a:latin typeface="Calibri (MS)"/>
              </a:rPr>
              <a:t>min_samples_leaf: 1</a:t>
            </a:r>
          </a:p>
          <a:p>
            <a:pPr algn="ctr">
              <a:lnSpc>
                <a:spcPts val="4080"/>
              </a:lnSpc>
            </a:pPr>
            <a:r>
              <a:rPr lang="en-US" sz="3400">
                <a:solidFill>
                  <a:srgbClr val="1B1B1B"/>
                </a:solidFill>
                <a:latin typeface="Calibri (MS)"/>
              </a:rPr>
              <a:t>min_samples_split: 3</a:t>
            </a:r>
          </a:p>
        </p:txBody>
      </p:sp>
      <p:sp>
        <p:nvSpPr>
          <p:cNvPr id="30" name="TextBox 30"/>
          <p:cNvSpPr txBox="1"/>
          <p:nvPr/>
        </p:nvSpPr>
        <p:spPr>
          <a:xfrm>
            <a:off x="6871011" y="3004418"/>
            <a:ext cx="4545978" cy="630555"/>
          </a:xfrm>
          <a:prstGeom prst="rect">
            <a:avLst/>
          </a:prstGeom>
        </p:spPr>
        <p:txBody>
          <a:bodyPr lIns="0" tIns="0" rIns="0" bIns="0" rtlCol="0" anchor="t">
            <a:spAutoFit/>
          </a:bodyPr>
          <a:lstStyle/>
          <a:p>
            <a:pPr algn="ctr">
              <a:lnSpc>
                <a:spcPts val="4620"/>
              </a:lnSpc>
            </a:pPr>
            <a:r>
              <a:rPr lang="en-US" sz="3300" spc="165">
                <a:solidFill>
                  <a:srgbClr val="FFFFFF"/>
                </a:solidFill>
                <a:latin typeface="Calibri (MS) Bold"/>
              </a:rPr>
              <a:t>kNN</a:t>
            </a:r>
          </a:p>
        </p:txBody>
      </p:sp>
      <p:sp>
        <p:nvSpPr>
          <p:cNvPr id="31" name="TextBox 31"/>
          <p:cNvSpPr txBox="1"/>
          <p:nvPr/>
        </p:nvSpPr>
        <p:spPr>
          <a:xfrm>
            <a:off x="6871011" y="6924989"/>
            <a:ext cx="4545978" cy="1525270"/>
          </a:xfrm>
          <a:prstGeom prst="rect">
            <a:avLst/>
          </a:prstGeom>
        </p:spPr>
        <p:txBody>
          <a:bodyPr lIns="0" tIns="0" rIns="0" bIns="0" rtlCol="0" anchor="t">
            <a:spAutoFit/>
          </a:bodyPr>
          <a:lstStyle/>
          <a:p>
            <a:pPr algn="ctr">
              <a:lnSpc>
                <a:spcPts val="3640"/>
              </a:lnSpc>
            </a:pPr>
            <a:r>
              <a:rPr lang="en-US" sz="2600" spc="130">
                <a:solidFill>
                  <a:srgbClr val="000000"/>
                </a:solidFill>
                <a:latin typeface="Calibri (MS) Bold"/>
              </a:rPr>
              <a:t>Nested CV Accuracy:  </a:t>
            </a:r>
          </a:p>
          <a:p>
            <a:pPr algn="ctr">
              <a:lnSpc>
                <a:spcPts val="3640"/>
              </a:lnSpc>
            </a:pPr>
            <a:r>
              <a:rPr lang="en-US" sz="2600" spc="130">
                <a:solidFill>
                  <a:srgbClr val="000000"/>
                </a:solidFill>
                <a:latin typeface="Calibri (MS) Bold"/>
              </a:rPr>
              <a:t>0.8816  +/-  0.020</a:t>
            </a:r>
          </a:p>
          <a:p>
            <a:pPr algn="ctr">
              <a:lnSpc>
                <a:spcPts val="4620"/>
              </a:lnSpc>
            </a:pPr>
            <a:endParaRPr lang="en-US" sz="2600" spc="130">
              <a:solidFill>
                <a:srgbClr val="000000"/>
              </a:solidFill>
              <a:latin typeface="Calibri (MS) Bold"/>
            </a:endParaRPr>
          </a:p>
        </p:txBody>
      </p:sp>
      <p:sp>
        <p:nvSpPr>
          <p:cNvPr id="32" name="TextBox 32"/>
          <p:cNvSpPr txBox="1"/>
          <p:nvPr/>
        </p:nvSpPr>
        <p:spPr>
          <a:xfrm>
            <a:off x="6704374" y="4514850"/>
            <a:ext cx="4879252" cy="1847850"/>
          </a:xfrm>
          <a:prstGeom prst="rect">
            <a:avLst/>
          </a:prstGeom>
        </p:spPr>
        <p:txBody>
          <a:bodyPr lIns="0" tIns="0" rIns="0" bIns="0" rtlCol="0" anchor="t">
            <a:spAutoFit/>
          </a:bodyPr>
          <a:lstStyle/>
          <a:p>
            <a:pPr algn="ctr">
              <a:lnSpc>
                <a:spcPts val="3000"/>
              </a:lnSpc>
            </a:pPr>
            <a:endParaRPr/>
          </a:p>
          <a:p>
            <a:pPr algn="ctr">
              <a:lnSpc>
                <a:spcPts val="4080"/>
              </a:lnSpc>
            </a:pPr>
            <a:r>
              <a:rPr lang="en-US" sz="3400">
                <a:solidFill>
                  <a:srgbClr val="1B1B1B"/>
                </a:solidFill>
                <a:latin typeface="Calibri (MS)"/>
              </a:rPr>
              <a:t>knn_n_neighbors: 2</a:t>
            </a:r>
          </a:p>
          <a:p>
            <a:pPr algn="ctr">
              <a:lnSpc>
                <a:spcPts val="4080"/>
              </a:lnSpc>
            </a:pPr>
            <a:r>
              <a:rPr lang="en-US" sz="3400">
                <a:solidFill>
                  <a:srgbClr val="1B1B1B"/>
                </a:solidFill>
                <a:latin typeface="Calibri (MS)"/>
              </a:rPr>
              <a:t>knn_weights: uniform</a:t>
            </a:r>
          </a:p>
          <a:p>
            <a:pPr algn="ctr">
              <a:lnSpc>
                <a:spcPts val="3000"/>
              </a:lnSpc>
            </a:pPr>
            <a:endParaRPr lang="en-US" sz="3400">
              <a:solidFill>
                <a:srgbClr val="1B1B1B"/>
              </a:solidFill>
              <a:latin typeface="Calibri (MS)"/>
            </a:endParaRPr>
          </a:p>
        </p:txBody>
      </p:sp>
      <p:sp>
        <p:nvSpPr>
          <p:cNvPr id="33" name="TextBox 33"/>
          <p:cNvSpPr txBox="1"/>
          <p:nvPr/>
        </p:nvSpPr>
        <p:spPr>
          <a:xfrm>
            <a:off x="12546685" y="3004418"/>
            <a:ext cx="4545978" cy="630555"/>
          </a:xfrm>
          <a:prstGeom prst="rect">
            <a:avLst/>
          </a:prstGeom>
        </p:spPr>
        <p:txBody>
          <a:bodyPr lIns="0" tIns="0" rIns="0" bIns="0" rtlCol="0" anchor="t">
            <a:spAutoFit/>
          </a:bodyPr>
          <a:lstStyle/>
          <a:p>
            <a:pPr algn="ctr">
              <a:lnSpc>
                <a:spcPts val="4620"/>
              </a:lnSpc>
            </a:pPr>
            <a:r>
              <a:rPr lang="en-US" sz="3300" spc="165">
                <a:solidFill>
                  <a:srgbClr val="FFFFFF"/>
                </a:solidFill>
                <a:latin typeface="Calibri (MS) Bold"/>
              </a:rPr>
              <a:t>Logistics Regression</a:t>
            </a:r>
          </a:p>
        </p:txBody>
      </p:sp>
      <p:sp>
        <p:nvSpPr>
          <p:cNvPr id="34" name="TextBox 34"/>
          <p:cNvSpPr txBox="1"/>
          <p:nvPr/>
        </p:nvSpPr>
        <p:spPr>
          <a:xfrm>
            <a:off x="12546685" y="6924989"/>
            <a:ext cx="4545978" cy="1525270"/>
          </a:xfrm>
          <a:prstGeom prst="rect">
            <a:avLst/>
          </a:prstGeom>
        </p:spPr>
        <p:txBody>
          <a:bodyPr lIns="0" tIns="0" rIns="0" bIns="0" rtlCol="0" anchor="t">
            <a:spAutoFit/>
          </a:bodyPr>
          <a:lstStyle/>
          <a:p>
            <a:pPr algn="ctr">
              <a:lnSpc>
                <a:spcPts val="3640"/>
              </a:lnSpc>
            </a:pPr>
            <a:r>
              <a:rPr lang="en-US" sz="2600" spc="130">
                <a:solidFill>
                  <a:srgbClr val="000000"/>
                </a:solidFill>
                <a:latin typeface="Calibri (MS) Bold"/>
              </a:rPr>
              <a:t>Nested CV Accuracy: </a:t>
            </a:r>
          </a:p>
          <a:p>
            <a:pPr algn="ctr">
              <a:lnSpc>
                <a:spcPts val="3640"/>
              </a:lnSpc>
            </a:pPr>
            <a:r>
              <a:rPr lang="en-US" sz="2600" spc="130">
                <a:solidFill>
                  <a:srgbClr val="000000"/>
                </a:solidFill>
                <a:latin typeface="Calibri (MS) Bold"/>
              </a:rPr>
              <a:t>0.8425  +/-  0.0148</a:t>
            </a:r>
          </a:p>
          <a:p>
            <a:pPr algn="ctr">
              <a:lnSpc>
                <a:spcPts val="4620"/>
              </a:lnSpc>
            </a:pPr>
            <a:endParaRPr lang="en-US" sz="2600" spc="130">
              <a:solidFill>
                <a:srgbClr val="000000"/>
              </a:solidFill>
              <a:latin typeface="Calibri (MS) Bold"/>
            </a:endParaRPr>
          </a:p>
        </p:txBody>
      </p:sp>
      <p:sp>
        <p:nvSpPr>
          <p:cNvPr id="35" name="TextBox 35"/>
          <p:cNvSpPr txBox="1"/>
          <p:nvPr/>
        </p:nvSpPr>
        <p:spPr>
          <a:xfrm>
            <a:off x="12376511" y="4315139"/>
            <a:ext cx="4879252" cy="2124075"/>
          </a:xfrm>
          <a:prstGeom prst="rect">
            <a:avLst/>
          </a:prstGeom>
        </p:spPr>
        <p:txBody>
          <a:bodyPr lIns="0" tIns="0" rIns="0" bIns="0" rtlCol="0" anchor="t">
            <a:spAutoFit/>
          </a:bodyPr>
          <a:lstStyle/>
          <a:p>
            <a:pPr algn="ctr">
              <a:lnSpc>
                <a:spcPts val="4080"/>
              </a:lnSpc>
            </a:pPr>
            <a:r>
              <a:rPr lang="en-US" sz="3400">
                <a:solidFill>
                  <a:srgbClr val="1B1B1B"/>
                </a:solidFill>
                <a:latin typeface="Calibri (MS)"/>
              </a:rPr>
              <a:t>C=1</a:t>
            </a:r>
          </a:p>
          <a:p>
            <a:pPr algn="ctr">
              <a:lnSpc>
                <a:spcPts val="4080"/>
              </a:lnSpc>
            </a:pPr>
            <a:r>
              <a:rPr lang="en-US" sz="3400">
                <a:solidFill>
                  <a:srgbClr val="1B1B1B"/>
                </a:solidFill>
                <a:latin typeface="Calibri (MS)"/>
              </a:rPr>
              <a:t>random_state=42</a:t>
            </a:r>
          </a:p>
          <a:p>
            <a:pPr algn="ctr">
              <a:lnSpc>
                <a:spcPts val="4080"/>
              </a:lnSpc>
            </a:pPr>
            <a:r>
              <a:rPr lang="en-US" sz="3400">
                <a:solidFill>
                  <a:srgbClr val="1B1B1B"/>
                </a:solidFill>
                <a:latin typeface="Calibri (MS)"/>
              </a:rPr>
              <a:t>solver=liblinear</a:t>
            </a:r>
          </a:p>
          <a:p>
            <a:pPr algn="ctr">
              <a:lnSpc>
                <a:spcPts val="4080"/>
              </a:lnSpc>
            </a:pPr>
            <a:r>
              <a:rPr lang="en-US" sz="3400">
                <a:solidFill>
                  <a:srgbClr val="1B1B1B"/>
                </a:solidFill>
                <a:latin typeface="Calibri (MS)"/>
              </a:rPr>
              <a:t>penalty: l2</a:t>
            </a:r>
          </a:p>
        </p:txBody>
      </p:sp>
      <p:sp>
        <p:nvSpPr>
          <p:cNvPr id="36" name="TextBox 36"/>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Modeling</a:t>
            </a:r>
          </a:p>
          <a:p>
            <a:pPr>
              <a:lnSpc>
                <a:spcPts val="6324"/>
              </a:lnSpc>
            </a:pPr>
            <a:r>
              <a:rPr lang="en-US" sz="6200">
                <a:solidFill>
                  <a:srgbClr val="000000"/>
                </a:solidFill>
                <a:latin typeface="Montserrat Classic"/>
              </a:rPr>
              <a:t>Results</a:t>
            </a:r>
          </a:p>
        </p:txBody>
      </p:sp>
      <p:sp>
        <p:nvSpPr>
          <p:cNvPr id="37" name="TextBox 37"/>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13</a:t>
            </a:r>
          </a:p>
        </p:txBody>
      </p:sp>
      <p:grpSp>
        <p:nvGrpSpPr>
          <p:cNvPr id="38" name="Group 38"/>
          <p:cNvGrpSpPr/>
          <p:nvPr/>
        </p:nvGrpSpPr>
        <p:grpSpPr>
          <a:xfrm>
            <a:off x="17049625" y="9106902"/>
            <a:ext cx="1559892" cy="1700304"/>
            <a:chOff x="0" y="0"/>
            <a:chExt cx="1869270" cy="2037531"/>
          </a:xfrm>
        </p:grpSpPr>
        <p:sp>
          <p:nvSpPr>
            <p:cNvPr id="39" name="Freeform 39"/>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3607" y="3027716"/>
            <a:ext cx="4019081" cy="7030684"/>
            <a:chOff x="0" y="0"/>
            <a:chExt cx="5358775" cy="9374245"/>
          </a:xfrm>
        </p:grpSpPr>
        <p:sp>
          <p:nvSpPr>
            <p:cNvPr id="3" name="Freeform 3"/>
            <p:cNvSpPr/>
            <p:nvPr/>
          </p:nvSpPr>
          <p:spPr>
            <a:xfrm>
              <a:off x="0" y="0"/>
              <a:ext cx="5358775" cy="9374245"/>
            </a:xfrm>
            <a:custGeom>
              <a:avLst/>
              <a:gdLst/>
              <a:ahLst/>
              <a:cxnLst/>
              <a:rect l="l" t="t" r="r" b="b"/>
              <a:pathLst>
                <a:path w="5358775" h="9374245">
                  <a:moveTo>
                    <a:pt x="0" y="0"/>
                  </a:moveTo>
                  <a:lnTo>
                    <a:pt x="5358775" y="0"/>
                  </a:lnTo>
                  <a:lnTo>
                    <a:pt x="5358775" y="9374245"/>
                  </a:lnTo>
                  <a:lnTo>
                    <a:pt x="0" y="937424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41143" y="2955328"/>
              <a:ext cx="1420534" cy="211196"/>
            </a:xfrm>
            <a:prstGeom prst="rect">
              <a:avLst/>
            </a:prstGeom>
          </p:spPr>
          <p:txBody>
            <a:bodyPr lIns="0" tIns="0" rIns="0" bIns="0" rtlCol="0" anchor="t">
              <a:spAutoFit/>
            </a:bodyPr>
            <a:lstStyle/>
            <a:p>
              <a:pPr algn="ctr">
                <a:lnSpc>
                  <a:spcPts val="1167"/>
                </a:lnSpc>
                <a:spcBef>
                  <a:spcPct val="0"/>
                </a:spcBef>
              </a:pPr>
              <a:r>
                <a:rPr lang="en-US" sz="972">
                  <a:solidFill>
                    <a:srgbClr val="000000"/>
                  </a:solidFill>
                  <a:latin typeface="Calibri (MS)"/>
                </a:rPr>
                <a:t>122</a:t>
              </a:r>
            </a:p>
          </p:txBody>
        </p:sp>
      </p:grpSp>
      <p:grpSp>
        <p:nvGrpSpPr>
          <p:cNvPr id="5" name="Group 5"/>
          <p:cNvGrpSpPr/>
          <p:nvPr/>
        </p:nvGrpSpPr>
        <p:grpSpPr>
          <a:xfrm>
            <a:off x="4493290" y="3027716"/>
            <a:ext cx="3987608" cy="7073386"/>
            <a:chOff x="0" y="0"/>
            <a:chExt cx="5316810" cy="9431181"/>
          </a:xfrm>
        </p:grpSpPr>
        <p:sp>
          <p:nvSpPr>
            <p:cNvPr id="6" name="Freeform 6"/>
            <p:cNvSpPr/>
            <p:nvPr/>
          </p:nvSpPr>
          <p:spPr>
            <a:xfrm>
              <a:off x="0" y="0"/>
              <a:ext cx="5316810" cy="9431181"/>
            </a:xfrm>
            <a:custGeom>
              <a:avLst/>
              <a:gdLst/>
              <a:ahLst/>
              <a:cxnLst/>
              <a:rect l="l" t="t" r="r" b="b"/>
              <a:pathLst>
                <a:path w="5316810" h="9431181">
                  <a:moveTo>
                    <a:pt x="0" y="0"/>
                  </a:moveTo>
                  <a:lnTo>
                    <a:pt x="5316810" y="0"/>
                  </a:lnTo>
                  <a:lnTo>
                    <a:pt x="5316810" y="9431181"/>
                  </a:lnTo>
                  <a:lnTo>
                    <a:pt x="0" y="9431181"/>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3286241" y="2959923"/>
              <a:ext cx="249734" cy="209550"/>
            </a:xfrm>
            <a:prstGeom prst="rect">
              <a:avLst/>
            </a:prstGeom>
          </p:spPr>
          <p:txBody>
            <a:bodyPr lIns="0" tIns="0" rIns="0" bIns="0" rtlCol="0" anchor="t">
              <a:spAutoFit/>
            </a:bodyPr>
            <a:lstStyle/>
            <a:p>
              <a:pPr algn="ctr">
                <a:lnSpc>
                  <a:spcPts val="1163"/>
                </a:lnSpc>
                <a:spcBef>
                  <a:spcPct val="0"/>
                </a:spcBef>
              </a:pPr>
              <a:r>
                <a:rPr lang="en-US" sz="969">
                  <a:solidFill>
                    <a:srgbClr val="000000"/>
                  </a:solidFill>
                  <a:latin typeface="Calibri (MS)"/>
                </a:rPr>
                <a:t>129</a:t>
              </a:r>
            </a:p>
          </p:txBody>
        </p:sp>
      </p:grpSp>
      <p:sp>
        <p:nvSpPr>
          <p:cNvPr id="8" name="Freeform 8"/>
          <p:cNvSpPr/>
          <p:nvPr/>
        </p:nvSpPr>
        <p:spPr>
          <a:xfrm>
            <a:off x="8480898" y="3007486"/>
            <a:ext cx="4046870" cy="7071143"/>
          </a:xfrm>
          <a:custGeom>
            <a:avLst/>
            <a:gdLst/>
            <a:ahLst/>
            <a:cxnLst/>
            <a:rect l="l" t="t" r="r" b="b"/>
            <a:pathLst>
              <a:path w="4046870" h="7071143">
                <a:moveTo>
                  <a:pt x="0" y="0"/>
                </a:moveTo>
                <a:lnTo>
                  <a:pt x="4046870" y="0"/>
                </a:lnTo>
                <a:lnTo>
                  <a:pt x="4046870" y="7071144"/>
                </a:lnTo>
                <a:lnTo>
                  <a:pt x="0" y="7071144"/>
                </a:lnTo>
                <a:lnTo>
                  <a:pt x="0" y="0"/>
                </a:lnTo>
                <a:close/>
              </a:path>
            </a:pathLst>
          </a:custGeom>
          <a:blipFill>
            <a:blip r:embed="rId5"/>
            <a:stretch>
              <a:fillRect/>
            </a:stretch>
          </a:blipFill>
        </p:spPr>
        <p:txBody>
          <a:bodyPr/>
          <a:lstStyle/>
          <a:p>
            <a:endParaRPr lang="en-US"/>
          </a:p>
        </p:txBody>
      </p:sp>
      <p:graphicFrame>
        <p:nvGraphicFramePr>
          <p:cNvPr id="9" name="Table 9"/>
          <p:cNvGraphicFramePr>
            <a:graphicFrameLocks noGrp="1"/>
          </p:cNvGraphicFramePr>
          <p:nvPr/>
        </p:nvGraphicFramePr>
        <p:xfrm>
          <a:off x="13272752" y="3541430"/>
          <a:ext cx="4324952" cy="4114800"/>
        </p:xfrm>
        <a:graphic>
          <a:graphicData uri="http://schemas.openxmlformats.org/drawingml/2006/table">
            <a:tbl>
              <a:tblPr/>
              <a:tblGrid>
                <a:gridCol w="1023394">
                  <a:extLst>
                    <a:ext uri="{9D8B030D-6E8A-4147-A177-3AD203B41FA5}">
                      <a16:colId xmlns:a16="http://schemas.microsoft.com/office/drawing/2014/main" val="20000"/>
                    </a:ext>
                  </a:extLst>
                </a:gridCol>
                <a:gridCol w="1491274">
                  <a:extLst>
                    <a:ext uri="{9D8B030D-6E8A-4147-A177-3AD203B41FA5}">
                      <a16:colId xmlns:a16="http://schemas.microsoft.com/office/drawing/2014/main" val="20001"/>
                    </a:ext>
                  </a:extLst>
                </a:gridCol>
                <a:gridCol w="1810284">
                  <a:extLst>
                    <a:ext uri="{9D8B030D-6E8A-4147-A177-3AD203B41FA5}">
                      <a16:colId xmlns:a16="http://schemas.microsoft.com/office/drawing/2014/main" val="20002"/>
                    </a:ext>
                  </a:extLst>
                </a:gridCol>
              </a:tblGrid>
              <a:tr h="1028700">
                <a:tc>
                  <a:txBody>
                    <a:bodyPr/>
                    <a:lstStyle/>
                    <a:p>
                      <a:pPr algn="ctr">
                        <a:lnSpc>
                          <a:spcPts val="2659"/>
                        </a:lnSpc>
                        <a:defRPr/>
                      </a:pP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solidFill>
                      <a:srgbClr val="D7AB29"/>
                    </a:solidFill>
                  </a:tcPr>
                </a:tc>
                <a:tc>
                  <a:txBody>
                    <a:bodyPr/>
                    <a:lstStyle/>
                    <a:p>
                      <a:pPr algn="ctr">
                        <a:lnSpc>
                          <a:spcPts val="2659"/>
                        </a:lnSpc>
                        <a:defRPr/>
                      </a:pPr>
                      <a:r>
                        <a:rPr lang="en-US" sz="1899">
                          <a:solidFill>
                            <a:srgbClr val="000000"/>
                          </a:solidFill>
                          <a:latin typeface="Canva Sans Bold"/>
                        </a:rPr>
                        <a:t>f1</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solidFill>
                      <a:srgbClr val="D7AB29"/>
                    </a:solidFill>
                  </a:tcPr>
                </a:tc>
                <a:tc>
                  <a:txBody>
                    <a:bodyPr/>
                    <a:lstStyle/>
                    <a:p>
                      <a:pPr algn="ctr">
                        <a:lnSpc>
                          <a:spcPts val="2659"/>
                        </a:lnSpc>
                        <a:defRPr/>
                      </a:pPr>
                      <a:r>
                        <a:rPr lang="en-US" sz="1899">
                          <a:solidFill>
                            <a:srgbClr val="1B1B1B"/>
                          </a:solidFill>
                          <a:latin typeface="Canva Sans Bold"/>
                        </a:rPr>
                        <a:t>recall</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solidFill>
                      <a:srgbClr val="D7AB29"/>
                    </a:solidFill>
                  </a:tcPr>
                </a:tc>
                <a:extLst>
                  <a:ext uri="{0D108BD9-81ED-4DB2-BD59-A6C34878D82A}">
                    <a16:rowId xmlns:a16="http://schemas.microsoft.com/office/drawing/2014/main" val="10000"/>
                  </a:ext>
                </a:extLst>
              </a:tr>
              <a:tr h="1028700">
                <a:tc>
                  <a:txBody>
                    <a:bodyPr/>
                    <a:lstStyle/>
                    <a:p>
                      <a:pPr algn="ctr">
                        <a:lnSpc>
                          <a:spcPts val="2659"/>
                        </a:lnSpc>
                        <a:defRPr/>
                      </a:pPr>
                      <a:r>
                        <a:rPr lang="en-US" sz="1899">
                          <a:solidFill>
                            <a:srgbClr val="000000"/>
                          </a:solidFill>
                          <a:latin typeface="Canva Sans"/>
                        </a:rPr>
                        <a:t>Tree</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0.9697</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0.9695</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extLst>
                  <a:ext uri="{0D108BD9-81ED-4DB2-BD59-A6C34878D82A}">
                    <a16:rowId xmlns:a16="http://schemas.microsoft.com/office/drawing/2014/main" val="10001"/>
                  </a:ext>
                </a:extLst>
              </a:tr>
              <a:tr h="1028700">
                <a:tc>
                  <a:txBody>
                    <a:bodyPr/>
                    <a:lstStyle/>
                    <a:p>
                      <a:pPr algn="ctr">
                        <a:lnSpc>
                          <a:spcPts val="2659"/>
                        </a:lnSpc>
                        <a:defRPr/>
                      </a:pPr>
                      <a:r>
                        <a:rPr lang="en-US" sz="1899">
                          <a:solidFill>
                            <a:srgbClr val="000000"/>
                          </a:solidFill>
                          <a:latin typeface="Canva Sans"/>
                        </a:rPr>
                        <a:t>kNN</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0.9963</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0.9963</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extLst>
                  <a:ext uri="{0D108BD9-81ED-4DB2-BD59-A6C34878D82A}">
                    <a16:rowId xmlns:a16="http://schemas.microsoft.com/office/drawing/2014/main" val="10002"/>
                  </a:ext>
                </a:extLst>
              </a:tr>
              <a:tr h="1028700">
                <a:tc>
                  <a:txBody>
                    <a:bodyPr/>
                    <a:lstStyle/>
                    <a:p>
                      <a:pPr algn="ctr">
                        <a:lnSpc>
                          <a:spcPts val="2659"/>
                        </a:lnSpc>
                        <a:defRPr/>
                      </a:pPr>
                      <a:r>
                        <a:rPr lang="en-US" sz="1899">
                          <a:solidFill>
                            <a:srgbClr val="000000"/>
                          </a:solidFill>
                          <a:latin typeface="Canva Sans"/>
                        </a:rPr>
                        <a:t>LR</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0.7555</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Canva Sans"/>
                        </a:rPr>
                        <a:t>0.7289</a:t>
                      </a:r>
                      <a:endParaRPr lang="en-US" sz="1100"/>
                    </a:p>
                  </a:txBody>
                  <a:tcPr marL="190500" marR="190500" marT="190500" marB="190500" anchor="ctr">
                    <a:lnL w="38100" cap="flat" cmpd="sng" algn="ctr">
                      <a:solidFill>
                        <a:srgbClr val="D7AB29"/>
                      </a:solidFill>
                      <a:prstDash val="solid"/>
                      <a:round/>
                      <a:headEnd type="none" w="med" len="med"/>
                      <a:tailEnd type="none" w="med" len="med"/>
                    </a:lnL>
                    <a:lnR w="38100" cap="flat" cmpd="sng" algn="ctr">
                      <a:solidFill>
                        <a:srgbClr val="D7AB29"/>
                      </a:solidFill>
                      <a:prstDash val="solid"/>
                      <a:round/>
                      <a:headEnd type="none" w="med" len="med"/>
                      <a:tailEnd type="none" w="med" len="med"/>
                    </a:lnR>
                    <a:lnT w="38100" cap="flat" cmpd="sng" algn="ctr">
                      <a:solidFill>
                        <a:srgbClr val="D7AB29"/>
                      </a:solidFill>
                      <a:prstDash val="solid"/>
                      <a:round/>
                      <a:headEnd type="none" w="med" len="med"/>
                      <a:tailEnd type="none" w="med" len="med"/>
                    </a:lnT>
                    <a:lnB w="38100" cap="flat" cmpd="sng" algn="ctr">
                      <a:solidFill>
                        <a:srgbClr val="D7AB2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10" name="Group 10"/>
          <p:cNvGrpSpPr/>
          <p:nvPr/>
        </p:nvGrpSpPr>
        <p:grpSpPr>
          <a:xfrm>
            <a:off x="16699718" y="3149549"/>
            <a:ext cx="722374" cy="688512"/>
            <a:chOff x="0" y="0"/>
            <a:chExt cx="812800" cy="774700"/>
          </a:xfrm>
        </p:grpSpPr>
        <p:sp>
          <p:nvSpPr>
            <p:cNvPr id="11" name="Freeform 11"/>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1E376D"/>
            </a:solidFill>
          </p:spPr>
          <p:txBody>
            <a:bodyPr/>
            <a:lstStyle/>
            <a:p>
              <a:endParaRPr lang="en-US"/>
            </a:p>
          </p:txBody>
        </p:sp>
        <p:sp>
          <p:nvSpPr>
            <p:cNvPr id="12" name="TextBox 12"/>
            <p:cNvSpPr txBox="1"/>
            <p:nvPr/>
          </p:nvSpPr>
          <p:spPr>
            <a:xfrm>
              <a:off x="228600" y="209550"/>
              <a:ext cx="355600" cy="400050"/>
            </a:xfrm>
            <a:prstGeom prst="rect">
              <a:avLst/>
            </a:prstGeom>
          </p:spPr>
          <p:txBody>
            <a:bodyPr lIns="50800" tIns="50800" rIns="50800" bIns="50800" rtlCol="0" anchor="ctr"/>
            <a:lstStyle/>
            <a:p>
              <a:pPr algn="ctr">
                <a:lnSpc>
                  <a:spcPts val="3000"/>
                </a:lnSpc>
              </a:pPr>
              <a:endParaRPr/>
            </a:p>
          </p:txBody>
        </p:sp>
      </p:grpSp>
      <p:sp>
        <p:nvSpPr>
          <p:cNvPr id="13" name="TextBox 13"/>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Evaluation</a:t>
            </a:r>
          </a:p>
          <a:p>
            <a:pPr>
              <a:lnSpc>
                <a:spcPts val="6324"/>
              </a:lnSpc>
            </a:pPr>
            <a:r>
              <a:rPr lang="en-US" sz="6200">
                <a:solidFill>
                  <a:srgbClr val="000000"/>
                </a:solidFill>
                <a:latin typeface="Montserrat Classic"/>
              </a:rPr>
              <a:t>Confusion Matrix</a:t>
            </a:r>
          </a:p>
        </p:txBody>
      </p:sp>
      <p:sp>
        <p:nvSpPr>
          <p:cNvPr id="14" name="TextBox 14"/>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14</a:t>
            </a:r>
          </a:p>
        </p:txBody>
      </p:sp>
      <p:sp>
        <p:nvSpPr>
          <p:cNvPr id="15" name="TextBox 15"/>
          <p:cNvSpPr txBox="1"/>
          <p:nvPr/>
        </p:nvSpPr>
        <p:spPr>
          <a:xfrm>
            <a:off x="-233290" y="2273336"/>
            <a:ext cx="4545978" cy="630555"/>
          </a:xfrm>
          <a:prstGeom prst="rect">
            <a:avLst/>
          </a:prstGeom>
        </p:spPr>
        <p:txBody>
          <a:bodyPr lIns="0" tIns="0" rIns="0" bIns="0" rtlCol="0" anchor="t">
            <a:spAutoFit/>
          </a:bodyPr>
          <a:lstStyle/>
          <a:p>
            <a:pPr algn="ctr">
              <a:lnSpc>
                <a:spcPts val="4620"/>
              </a:lnSpc>
            </a:pPr>
            <a:r>
              <a:rPr lang="en-US" sz="3300" u="sng" spc="165">
                <a:solidFill>
                  <a:srgbClr val="1E376D"/>
                </a:solidFill>
                <a:latin typeface="Calibri (MS) Bold Italics"/>
              </a:rPr>
              <a:t>Decision Tree</a:t>
            </a:r>
          </a:p>
        </p:txBody>
      </p:sp>
      <p:sp>
        <p:nvSpPr>
          <p:cNvPr id="16" name="TextBox 16"/>
          <p:cNvSpPr txBox="1"/>
          <p:nvPr/>
        </p:nvSpPr>
        <p:spPr>
          <a:xfrm>
            <a:off x="3958504" y="2273336"/>
            <a:ext cx="4545978" cy="630555"/>
          </a:xfrm>
          <a:prstGeom prst="rect">
            <a:avLst/>
          </a:prstGeom>
        </p:spPr>
        <p:txBody>
          <a:bodyPr lIns="0" tIns="0" rIns="0" bIns="0" rtlCol="0" anchor="t">
            <a:spAutoFit/>
          </a:bodyPr>
          <a:lstStyle/>
          <a:p>
            <a:pPr algn="ctr">
              <a:lnSpc>
                <a:spcPts val="4620"/>
              </a:lnSpc>
            </a:pPr>
            <a:r>
              <a:rPr lang="en-US" sz="3300" u="sng" spc="165">
                <a:solidFill>
                  <a:srgbClr val="1E376D"/>
                </a:solidFill>
                <a:latin typeface="Calibri (MS) Bold Italics"/>
              </a:rPr>
              <a:t>kNN</a:t>
            </a:r>
          </a:p>
        </p:txBody>
      </p:sp>
      <p:sp>
        <p:nvSpPr>
          <p:cNvPr id="17" name="TextBox 17"/>
          <p:cNvSpPr txBox="1"/>
          <p:nvPr/>
        </p:nvSpPr>
        <p:spPr>
          <a:xfrm>
            <a:off x="8162057" y="2273336"/>
            <a:ext cx="4545978" cy="630555"/>
          </a:xfrm>
          <a:prstGeom prst="rect">
            <a:avLst/>
          </a:prstGeom>
        </p:spPr>
        <p:txBody>
          <a:bodyPr lIns="0" tIns="0" rIns="0" bIns="0" rtlCol="0" anchor="t">
            <a:spAutoFit/>
          </a:bodyPr>
          <a:lstStyle/>
          <a:p>
            <a:pPr algn="ctr">
              <a:lnSpc>
                <a:spcPts val="4620"/>
              </a:lnSpc>
            </a:pPr>
            <a:r>
              <a:rPr lang="en-US" sz="3300" u="sng" spc="165">
                <a:solidFill>
                  <a:srgbClr val="1E376D"/>
                </a:solidFill>
                <a:latin typeface="Calibri (MS) Bold Italics"/>
              </a:rPr>
              <a:t>Logistics Regression</a:t>
            </a:r>
          </a:p>
        </p:txBody>
      </p:sp>
      <p:sp>
        <p:nvSpPr>
          <p:cNvPr id="18" name="TextBox 18"/>
          <p:cNvSpPr txBox="1"/>
          <p:nvPr/>
        </p:nvSpPr>
        <p:spPr>
          <a:xfrm>
            <a:off x="10840126" y="5250930"/>
            <a:ext cx="479108" cy="161925"/>
          </a:xfrm>
          <a:prstGeom prst="rect">
            <a:avLst/>
          </a:prstGeom>
        </p:spPr>
        <p:txBody>
          <a:bodyPr lIns="0" tIns="0" rIns="0" bIns="0" rtlCol="0" anchor="t">
            <a:spAutoFit/>
          </a:bodyPr>
          <a:lstStyle/>
          <a:p>
            <a:pPr algn="ctr">
              <a:lnSpc>
                <a:spcPts val="1163"/>
              </a:lnSpc>
              <a:spcBef>
                <a:spcPct val="0"/>
              </a:spcBef>
            </a:pPr>
            <a:r>
              <a:rPr lang="en-US" sz="969">
                <a:solidFill>
                  <a:srgbClr val="000000"/>
                </a:solidFill>
                <a:latin typeface="Calibri (MS)"/>
              </a:rPr>
              <a:t>71</a:t>
            </a:r>
          </a:p>
        </p:txBody>
      </p:sp>
      <p:grpSp>
        <p:nvGrpSpPr>
          <p:cNvPr id="19" name="Group 19"/>
          <p:cNvGrpSpPr/>
          <p:nvPr/>
        </p:nvGrpSpPr>
        <p:grpSpPr>
          <a:xfrm>
            <a:off x="13093400" y="-357209"/>
            <a:ext cx="5977207" cy="1789214"/>
            <a:chOff x="0" y="0"/>
            <a:chExt cx="4626412" cy="1384868"/>
          </a:xfrm>
        </p:grpSpPr>
        <p:sp>
          <p:nvSpPr>
            <p:cNvPr id="20" name="Freeform 20"/>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21" name="Group 21"/>
          <p:cNvGrpSpPr/>
          <p:nvPr/>
        </p:nvGrpSpPr>
        <p:grpSpPr>
          <a:xfrm>
            <a:off x="17049625" y="9106902"/>
            <a:ext cx="1559892" cy="1700304"/>
            <a:chOff x="0" y="0"/>
            <a:chExt cx="1869270" cy="2037531"/>
          </a:xfrm>
        </p:grpSpPr>
        <p:sp>
          <p:nvSpPr>
            <p:cNvPr id="22" name="Freeform 22"/>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931527" y="1631021"/>
            <a:ext cx="1931062" cy="3176330"/>
            <a:chOff x="0" y="0"/>
            <a:chExt cx="2314056" cy="3806303"/>
          </a:xfrm>
        </p:grpSpPr>
        <p:sp>
          <p:nvSpPr>
            <p:cNvPr id="3" name="Freeform 3"/>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4" name="Group 4"/>
          <p:cNvGrpSpPr/>
          <p:nvPr/>
        </p:nvGrpSpPr>
        <p:grpSpPr>
          <a:xfrm>
            <a:off x="17713611" y="849970"/>
            <a:ext cx="895906" cy="7103763"/>
            <a:chOff x="0" y="0"/>
            <a:chExt cx="1073594" cy="8512678"/>
          </a:xfrm>
        </p:grpSpPr>
        <p:sp>
          <p:nvSpPr>
            <p:cNvPr id="5" name="Freeform 5"/>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6" name="Group 6"/>
          <p:cNvGrpSpPr/>
          <p:nvPr/>
        </p:nvGrpSpPr>
        <p:grpSpPr>
          <a:xfrm>
            <a:off x="-523811" y="5709524"/>
            <a:ext cx="8831843" cy="4920629"/>
            <a:chOff x="0" y="0"/>
            <a:chExt cx="11775791" cy="6560838"/>
          </a:xfrm>
        </p:grpSpPr>
        <p:grpSp>
          <p:nvGrpSpPr>
            <p:cNvPr id="7" name="Group 7"/>
            <p:cNvGrpSpPr/>
            <p:nvPr/>
          </p:nvGrpSpPr>
          <p:grpSpPr>
            <a:xfrm>
              <a:off x="507433" y="2264716"/>
              <a:ext cx="1640980" cy="4258414"/>
              <a:chOff x="0" y="0"/>
              <a:chExt cx="1474831" cy="3827250"/>
            </a:xfrm>
          </p:grpSpPr>
          <p:sp>
            <p:nvSpPr>
              <p:cNvPr id="8" name="Freeform 8"/>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9" name="Group 9"/>
            <p:cNvGrpSpPr/>
            <p:nvPr/>
          </p:nvGrpSpPr>
          <p:grpSpPr>
            <a:xfrm>
              <a:off x="3171886" y="4488885"/>
              <a:ext cx="8603905" cy="1228428"/>
              <a:chOff x="0" y="0"/>
              <a:chExt cx="7732761" cy="1104050"/>
            </a:xfrm>
          </p:grpSpPr>
          <p:sp>
            <p:nvSpPr>
              <p:cNvPr id="10" name="Freeform 10"/>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1" name="Group 11"/>
            <p:cNvGrpSpPr/>
            <p:nvPr/>
          </p:nvGrpSpPr>
          <p:grpSpPr>
            <a:xfrm>
              <a:off x="1145917" y="5019957"/>
              <a:ext cx="5147607" cy="1540882"/>
              <a:chOff x="0" y="0"/>
              <a:chExt cx="4626412" cy="1384868"/>
            </a:xfrm>
          </p:grpSpPr>
          <p:sp>
            <p:nvSpPr>
              <p:cNvPr id="12" name="Freeform 12"/>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3" name="Group 13"/>
            <p:cNvGrpSpPr/>
            <p:nvPr/>
          </p:nvGrpSpPr>
          <p:grpSpPr>
            <a:xfrm>
              <a:off x="0" y="0"/>
              <a:ext cx="2683807" cy="3206185"/>
              <a:chOff x="0" y="0"/>
              <a:chExt cx="2412072" cy="2881560"/>
            </a:xfrm>
          </p:grpSpPr>
          <p:sp>
            <p:nvSpPr>
              <p:cNvPr id="14" name="Freeform 14"/>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grpSp>
        <p:nvGrpSpPr>
          <p:cNvPr id="15" name="Group 15"/>
          <p:cNvGrpSpPr/>
          <p:nvPr/>
        </p:nvGrpSpPr>
        <p:grpSpPr>
          <a:xfrm>
            <a:off x="2210133" y="6098230"/>
            <a:ext cx="8042719" cy="2511377"/>
            <a:chOff x="0" y="0"/>
            <a:chExt cx="10723626" cy="3348502"/>
          </a:xfrm>
        </p:grpSpPr>
        <p:grpSp>
          <p:nvGrpSpPr>
            <p:cNvPr id="16" name="Group 16"/>
            <p:cNvGrpSpPr/>
            <p:nvPr/>
          </p:nvGrpSpPr>
          <p:grpSpPr>
            <a:xfrm>
              <a:off x="0" y="0"/>
              <a:ext cx="10407231" cy="3018927"/>
              <a:chOff x="0" y="0"/>
              <a:chExt cx="2055749" cy="596331"/>
            </a:xfrm>
          </p:grpSpPr>
          <p:sp>
            <p:nvSpPr>
              <p:cNvPr id="17" name="Freeform 17"/>
              <p:cNvSpPr/>
              <p:nvPr/>
            </p:nvSpPr>
            <p:spPr>
              <a:xfrm>
                <a:off x="0" y="0"/>
                <a:ext cx="2055749" cy="596331"/>
              </a:xfrm>
              <a:custGeom>
                <a:avLst/>
                <a:gdLst/>
                <a:ahLst/>
                <a:cxnLst/>
                <a:rect l="l" t="t" r="r" b="b"/>
                <a:pathLst>
                  <a:path w="2055749" h="596331">
                    <a:moveTo>
                      <a:pt x="50585" y="0"/>
                    </a:moveTo>
                    <a:lnTo>
                      <a:pt x="2005164" y="0"/>
                    </a:lnTo>
                    <a:cubicBezTo>
                      <a:pt x="2033102" y="0"/>
                      <a:pt x="2055749" y="22648"/>
                      <a:pt x="2055749" y="50585"/>
                    </a:cubicBezTo>
                    <a:lnTo>
                      <a:pt x="2055749" y="545746"/>
                    </a:lnTo>
                    <a:cubicBezTo>
                      <a:pt x="2055749" y="559162"/>
                      <a:pt x="2050420" y="572029"/>
                      <a:pt x="2040933" y="581515"/>
                    </a:cubicBezTo>
                    <a:cubicBezTo>
                      <a:pt x="2031447" y="591002"/>
                      <a:pt x="2018580" y="596331"/>
                      <a:pt x="2005164" y="596331"/>
                    </a:cubicBezTo>
                    <a:lnTo>
                      <a:pt x="50585" y="596331"/>
                    </a:lnTo>
                    <a:cubicBezTo>
                      <a:pt x="37169" y="596331"/>
                      <a:pt x="24303" y="591002"/>
                      <a:pt x="14816" y="581515"/>
                    </a:cubicBezTo>
                    <a:cubicBezTo>
                      <a:pt x="5329" y="572029"/>
                      <a:pt x="0" y="559162"/>
                      <a:pt x="0" y="545746"/>
                    </a:cubicBezTo>
                    <a:lnTo>
                      <a:pt x="0" y="50585"/>
                    </a:lnTo>
                    <a:cubicBezTo>
                      <a:pt x="0" y="37169"/>
                      <a:pt x="5329" y="24303"/>
                      <a:pt x="14816" y="14816"/>
                    </a:cubicBezTo>
                    <a:cubicBezTo>
                      <a:pt x="24303" y="5329"/>
                      <a:pt x="37169" y="0"/>
                      <a:pt x="50585" y="0"/>
                    </a:cubicBezTo>
                    <a:close/>
                  </a:path>
                </a:pathLst>
              </a:custGeom>
              <a:solidFill>
                <a:srgbClr val="EDBF38"/>
              </a:solidFill>
            </p:spPr>
            <p:txBody>
              <a:bodyPr/>
              <a:lstStyle/>
              <a:p>
                <a:endParaRPr lang="en-US"/>
              </a:p>
            </p:txBody>
          </p:sp>
          <p:sp>
            <p:nvSpPr>
              <p:cNvPr id="18" name="TextBox 18"/>
              <p:cNvSpPr txBox="1"/>
              <p:nvPr/>
            </p:nvSpPr>
            <p:spPr>
              <a:xfrm>
                <a:off x="0" y="-57150"/>
                <a:ext cx="812800" cy="869950"/>
              </a:xfrm>
              <a:prstGeom prst="rect">
                <a:avLst/>
              </a:prstGeom>
            </p:spPr>
            <p:txBody>
              <a:bodyPr lIns="50800" tIns="50800" rIns="50800" bIns="50800" rtlCol="0" anchor="ctr"/>
              <a:lstStyle/>
              <a:p>
                <a:pPr algn="ctr">
                  <a:lnSpc>
                    <a:spcPts val="3000"/>
                  </a:lnSpc>
                </a:pPr>
                <a:endParaRPr/>
              </a:p>
            </p:txBody>
          </p:sp>
        </p:grpSp>
        <p:sp>
          <p:nvSpPr>
            <p:cNvPr id="19" name="TextBox 19"/>
            <p:cNvSpPr txBox="1"/>
            <p:nvPr/>
          </p:nvSpPr>
          <p:spPr>
            <a:xfrm>
              <a:off x="496673" y="243352"/>
              <a:ext cx="10226953" cy="3105150"/>
            </a:xfrm>
            <a:prstGeom prst="rect">
              <a:avLst/>
            </a:prstGeom>
          </p:spPr>
          <p:txBody>
            <a:bodyPr lIns="0" tIns="0" rIns="0" bIns="0" rtlCol="0" anchor="t">
              <a:spAutoFit/>
            </a:bodyPr>
            <a:lstStyle/>
            <a:p>
              <a:pPr>
                <a:lnSpc>
                  <a:spcPts val="3000"/>
                </a:lnSpc>
                <a:spcBef>
                  <a:spcPct val="0"/>
                </a:spcBef>
              </a:pPr>
              <a:r>
                <a:rPr lang="en-US" sz="2500">
                  <a:solidFill>
                    <a:srgbClr val="1E376D"/>
                  </a:solidFill>
                  <a:latin typeface="Calibri (MS) Bold Italics"/>
                </a:rPr>
                <a:t>b(Y,p): </a:t>
              </a:r>
              <a:r>
                <a:rPr lang="en-US" sz="2500">
                  <a:solidFill>
                    <a:srgbClr val="1E376D"/>
                  </a:solidFill>
                  <a:latin typeface="Calibri (MS) Italics"/>
                </a:rPr>
                <a:t>cost savings from retaining a valuable employee </a:t>
              </a:r>
            </a:p>
            <a:p>
              <a:pPr>
                <a:lnSpc>
                  <a:spcPts val="3000"/>
                </a:lnSpc>
                <a:spcBef>
                  <a:spcPct val="0"/>
                </a:spcBef>
              </a:pPr>
              <a:r>
                <a:rPr lang="en-US" sz="2500">
                  <a:solidFill>
                    <a:srgbClr val="1E376D"/>
                  </a:solidFill>
                  <a:latin typeface="Calibri (MS) Italics"/>
                </a:rPr>
                <a:t>            - cost of (data collection + retention)</a:t>
              </a:r>
            </a:p>
            <a:p>
              <a:pPr>
                <a:lnSpc>
                  <a:spcPts val="3000"/>
                </a:lnSpc>
                <a:spcBef>
                  <a:spcPct val="0"/>
                </a:spcBef>
              </a:pPr>
              <a:r>
                <a:rPr lang="en-US" sz="2500">
                  <a:solidFill>
                    <a:srgbClr val="1E376D"/>
                  </a:solidFill>
                  <a:latin typeface="Calibri (MS) Bold Italics"/>
                </a:rPr>
                <a:t>c(Y,n):</a:t>
              </a:r>
              <a:r>
                <a:rPr lang="en-US" sz="2500">
                  <a:solidFill>
                    <a:srgbClr val="1E376D"/>
                  </a:solidFill>
                  <a:latin typeface="Calibri (MS) Italics"/>
                </a:rPr>
                <a:t> costs of unnecessary retention efforts + data</a:t>
              </a:r>
            </a:p>
            <a:p>
              <a:pPr>
                <a:lnSpc>
                  <a:spcPts val="3000"/>
                </a:lnSpc>
                <a:spcBef>
                  <a:spcPct val="0"/>
                </a:spcBef>
              </a:pPr>
              <a:r>
                <a:rPr lang="en-US" sz="2500">
                  <a:solidFill>
                    <a:srgbClr val="1E376D"/>
                  </a:solidFill>
                  <a:latin typeface="Calibri (MS) Bold Italics"/>
                </a:rPr>
                <a:t>c(N,p): </a:t>
              </a:r>
              <a:r>
                <a:rPr lang="en-US" sz="2500">
                  <a:solidFill>
                    <a:srgbClr val="1E376D"/>
                  </a:solidFill>
                  <a:latin typeface="Calibri (MS) Italics"/>
                </a:rPr>
                <a:t>no direct cost or benefit</a:t>
              </a:r>
            </a:p>
            <a:p>
              <a:pPr>
                <a:lnSpc>
                  <a:spcPts val="3000"/>
                </a:lnSpc>
                <a:spcBef>
                  <a:spcPct val="0"/>
                </a:spcBef>
              </a:pPr>
              <a:r>
                <a:rPr lang="en-US" sz="2500">
                  <a:solidFill>
                    <a:srgbClr val="1E376D"/>
                  </a:solidFill>
                  <a:latin typeface="Calibri (MS) Bold Italics"/>
                </a:rPr>
                <a:t>b(N,n):</a:t>
              </a:r>
              <a:r>
                <a:rPr lang="en-US" sz="2500">
                  <a:solidFill>
                    <a:srgbClr val="1E376D"/>
                  </a:solidFill>
                  <a:latin typeface="Calibri (MS) Italics"/>
                </a:rPr>
                <a:t> no direct cost or benefit</a:t>
              </a:r>
            </a:p>
            <a:p>
              <a:pPr>
                <a:lnSpc>
                  <a:spcPts val="3000"/>
                </a:lnSpc>
                <a:spcBef>
                  <a:spcPct val="0"/>
                </a:spcBef>
              </a:pPr>
              <a:endParaRPr lang="en-US" sz="2500">
                <a:solidFill>
                  <a:srgbClr val="1E376D"/>
                </a:solidFill>
                <a:latin typeface="Calibri (MS) Italics"/>
              </a:endParaRPr>
            </a:p>
          </p:txBody>
        </p:sp>
      </p:grpSp>
      <p:sp>
        <p:nvSpPr>
          <p:cNvPr id="20" name="Freeform 20"/>
          <p:cNvSpPr/>
          <p:nvPr/>
        </p:nvSpPr>
        <p:spPr>
          <a:xfrm>
            <a:off x="1615307" y="4190691"/>
            <a:ext cx="1583742" cy="1152650"/>
          </a:xfrm>
          <a:custGeom>
            <a:avLst/>
            <a:gdLst/>
            <a:ahLst/>
            <a:cxnLst/>
            <a:rect l="l" t="t" r="r" b="b"/>
            <a:pathLst>
              <a:path w="1583742" h="1152650">
                <a:moveTo>
                  <a:pt x="0" y="0"/>
                </a:moveTo>
                <a:lnTo>
                  <a:pt x="1583741" y="0"/>
                </a:lnTo>
                <a:lnTo>
                  <a:pt x="1583741" y="1152650"/>
                </a:lnTo>
                <a:lnTo>
                  <a:pt x="0" y="11526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TextBox 21"/>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15</a:t>
            </a:r>
          </a:p>
        </p:txBody>
      </p:sp>
      <p:grpSp>
        <p:nvGrpSpPr>
          <p:cNvPr id="22" name="Group 22"/>
          <p:cNvGrpSpPr/>
          <p:nvPr/>
        </p:nvGrpSpPr>
        <p:grpSpPr>
          <a:xfrm>
            <a:off x="17049625" y="9106902"/>
            <a:ext cx="1559892" cy="1700304"/>
            <a:chOff x="0" y="0"/>
            <a:chExt cx="1869270" cy="2037531"/>
          </a:xfrm>
        </p:grpSpPr>
        <p:sp>
          <p:nvSpPr>
            <p:cNvPr id="23" name="Freeform 2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sp>
        <p:nvSpPr>
          <p:cNvPr id="24" name="Freeform 24"/>
          <p:cNvSpPr/>
          <p:nvPr/>
        </p:nvSpPr>
        <p:spPr>
          <a:xfrm>
            <a:off x="11289229" y="4870509"/>
            <a:ext cx="4451286" cy="3805321"/>
          </a:xfrm>
          <a:custGeom>
            <a:avLst/>
            <a:gdLst/>
            <a:ahLst/>
            <a:cxnLst/>
            <a:rect l="l" t="t" r="r" b="b"/>
            <a:pathLst>
              <a:path w="4451286" h="3805321">
                <a:moveTo>
                  <a:pt x="0" y="0"/>
                </a:moveTo>
                <a:lnTo>
                  <a:pt x="4451287" y="0"/>
                </a:lnTo>
                <a:lnTo>
                  <a:pt x="4451287" y="3805321"/>
                </a:lnTo>
                <a:lnTo>
                  <a:pt x="0" y="3805321"/>
                </a:lnTo>
                <a:lnTo>
                  <a:pt x="0" y="0"/>
                </a:lnTo>
                <a:close/>
              </a:path>
            </a:pathLst>
          </a:custGeom>
          <a:blipFill>
            <a:blip r:embed="rId5"/>
            <a:stretch>
              <a:fillRect/>
            </a:stretch>
          </a:blipFill>
        </p:spPr>
        <p:txBody>
          <a:bodyPr/>
          <a:lstStyle/>
          <a:p>
            <a:endParaRPr lang="en-US"/>
          </a:p>
        </p:txBody>
      </p:sp>
      <p:sp>
        <p:nvSpPr>
          <p:cNvPr id="25" name="TextBox 25"/>
          <p:cNvSpPr txBox="1"/>
          <p:nvPr/>
        </p:nvSpPr>
        <p:spPr>
          <a:xfrm>
            <a:off x="3512562" y="2635576"/>
            <a:ext cx="12920672" cy="3005454"/>
          </a:xfrm>
          <a:prstGeom prst="rect">
            <a:avLst/>
          </a:prstGeom>
        </p:spPr>
        <p:txBody>
          <a:bodyPr lIns="0" tIns="0" rIns="0" bIns="0" rtlCol="0" anchor="t">
            <a:spAutoFit/>
          </a:bodyPr>
          <a:lstStyle/>
          <a:p>
            <a:pPr marL="604526" lvl="1" indent="-302263">
              <a:lnSpc>
                <a:spcPts val="3920"/>
              </a:lnSpc>
              <a:buFont typeface="Arial"/>
              <a:buChar char="•"/>
            </a:pPr>
            <a:r>
              <a:rPr lang="en-US" sz="2800">
                <a:solidFill>
                  <a:srgbClr val="000000"/>
                </a:solidFill>
                <a:latin typeface="Calibri (MS)"/>
              </a:rPr>
              <a:t>Educated assumption: calculated </a:t>
            </a:r>
            <a:r>
              <a:rPr lang="en-US" sz="2800">
                <a:solidFill>
                  <a:srgbClr val="000000"/>
                </a:solidFill>
                <a:latin typeface="Calibri (MS) Bold"/>
              </a:rPr>
              <a:t>34.78% (35%)</a:t>
            </a:r>
            <a:r>
              <a:rPr lang="en-US" sz="2800">
                <a:solidFill>
                  <a:srgbClr val="000000"/>
                </a:solidFill>
                <a:latin typeface="Calibri (MS)"/>
              </a:rPr>
              <a:t> of employees with attrition intent </a:t>
            </a:r>
            <a:r>
              <a:rPr lang="en-US" sz="2800">
                <a:solidFill>
                  <a:srgbClr val="000000"/>
                </a:solidFill>
                <a:latin typeface="Calibri (MS) Bold"/>
              </a:rPr>
              <a:t>can be strategically retained if we correctly classify them.</a:t>
            </a:r>
          </a:p>
          <a:p>
            <a:pPr marL="1209052" lvl="2" indent="-403017">
              <a:lnSpc>
                <a:spcPts val="3920"/>
              </a:lnSpc>
              <a:buFont typeface="Arial"/>
              <a:buChar char="⚬"/>
            </a:pPr>
            <a:r>
              <a:rPr lang="en-US" sz="2800">
                <a:solidFill>
                  <a:srgbClr val="000000"/>
                </a:solidFill>
                <a:latin typeface="Calibri (MS)"/>
              </a:rPr>
              <a:t> “Negative Coworker Relationship”, “Feeling Undervalued”, and “Lack Support” </a:t>
            </a:r>
          </a:p>
          <a:p>
            <a:pPr marL="604526" lvl="1" indent="-302263">
              <a:lnSpc>
                <a:spcPts val="3920"/>
              </a:lnSpc>
              <a:buFont typeface="Arial"/>
              <a:buChar char="•"/>
            </a:pPr>
            <a:r>
              <a:rPr lang="en-US" sz="2800">
                <a:solidFill>
                  <a:srgbClr val="000000"/>
                </a:solidFill>
                <a:latin typeface="Calibri (MS)"/>
              </a:rPr>
              <a:t>Cost (to save) of attrition  = avg 6-9 month of salary = $80,000</a:t>
            </a:r>
          </a:p>
          <a:p>
            <a:pPr marL="604526" lvl="1" indent="-302263">
              <a:lnSpc>
                <a:spcPts val="3920"/>
              </a:lnSpc>
              <a:buFont typeface="Arial"/>
              <a:buChar char="•"/>
            </a:pPr>
            <a:r>
              <a:rPr lang="en-US" sz="2800">
                <a:solidFill>
                  <a:srgbClr val="000000"/>
                </a:solidFill>
                <a:latin typeface="Calibri (MS)"/>
              </a:rPr>
              <a:t>Cost of data = 10 mins labor = $10</a:t>
            </a:r>
          </a:p>
          <a:p>
            <a:pPr marL="604526" lvl="1" indent="-302263">
              <a:lnSpc>
                <a:spcPts val="3920"/>
              </a:lnSpc>
              <a:buFont typeface="Arial"/>
              <a:buChar char="•"/>
            </a:pPr>
            <a:r>
              <a:rPr lang="en-US" sz="2800">
                <a:solidFill>
                  <a:srgbClr val="000000"/>
                </a:solidFill>
                <a:latin typeface="Calibri (MS)"/>
              </a:rPr>
              <a:t>Cost of retention = 10 manager hours = $1,000</a:t>
            </a:r>
          </a:p>
        </p:txBody>
      </p:sp>
      <p:sp>
        <p:nvSpPr>
          <p:cNvPr id="26" name="TextBox 26"/>
          <p:cNvSpPr txBox="1"/>
          <p:nvPr/>
        </p:nvSpPr>
        <p:spPr>
          <a:xfrm>
            <a:off x="1173756" y="3162036"/>
            <a:ext cx="2466844" cy="819150"/>
          </a:xfrm>
          <a:prstGeom prst="rect">
            <a:avLst/>
          </a:prstGeom>
        </p:spPr>
        <p:txBody>
          <a:bodyPr lIns="0" tIns="0" rIns="0" bIns="0" rtlCol="0" anchor="t">
            <a:spAutoFit/>
          </a:bodyPr>
          <a:lstStyle/>
          <a:p>
            <a:pPr algn="ctr">
              <a:lnSpc>
                <a:spcPts val="3000"/>
              </a:lnSpc>
              <a:spcBef>
                <a:spcPct val="0"/>
              </a:spcBef>
            </a:pPr>
            <a:r>
              <a:rPr lang="en-US" sz="2500">
                <a:solidFill>
                  <a:srgbClr val="1E376D"/>
                </a:solidFill>
                <a:latin typeface="Calibri (MS) Italics"/>
              </a:rPr>
              <a:t>Quantitative Research Papers </a:t>
            </a:r>
          </a:p>
        </p:txBody>
      </p:sp>
      <p:sp>
        <p:nvSpPr>
          <p:cNvPr id="27" name="TextBox 27"/>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Evaluation</a:t>
            </a:r>
          </a:p>
          <a:p>
            <a:pPr>
              <a:lnSpc>
                <a:spcPts val="6324"/>
              </a:lnSpc>
            </a:pPr>
            <a:r>
              <a:rPr lang="en-US" sz="6200">
                <a:solidFill>
                  <a:srgbClr val="000000"/>
                </a:solidFill>
                <a:latin typeface="Montserrat Classic"/>
              </a:rPr>
              <a:t>Expected Value</a:t>
            </a:r>
          </a:p>
        </p:txBody>
      </p:sp>
      <p:sp>
        <p:nvSpPr>
          <p:cNvPr id="28" name="TextBox 28"/>
          <p:cNvSpPr txBox="1"/>
          <p:nvPr/>
        </p:nvSpPr>
        <p:spPr>
          <a:xfrm>
            <a:off x="11299210" y="8957910"/>
            <a:ext cx="4441305" cy="871891"/>
          </a:xfrm>
          <a:prstGeom prst="rect">
            <a:avLst/>
          </a:prstGeom>
        </p:spPr>
        <p:txBody>
          <a:bodyPr lIns="0" tIns="0" rIns="0" bIns="0" rtlCol="0" anchor="t">
            <a:spAutoFit/>
          </a:bodyPr>
          <a:lstStyle/>
          <a:p>
            <a:pPr algn="ctr">
              <a:lnSpc>
                <a:spcPts val="3207"/>
              </a:lnSpc>
            </a:pPr>
            <a:r>
              <a:rPr lang="en-US" sz="2673">
                <a:solidFill>
                  <a:srgbClr val="000000"/>
                </a:solidFill>
                <a:latin typeface="Calibri (MS) Bold"/>
              </a:rPr>
              <a:t>Expected profit= $4001.99</a:t>
            </a:r>
          </a:p>
          <a:p>
            <a:pPr algn="ctr">
              <a:lnSpc>
                <a:spcPts val="3207"/>
              </a:lnSpc>
              <a:spcBef>
                <a:spcPct val="0"/>
              </a:spcBef>
            </a:pPr>
            <a:endParaRPr lang="en-US" sz="2673">
              <a:solidFill>
                <a:srgbClr val="000000"/>
              </a:solidFill>
              <a:latin typeface="Calibri (MS) 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6931527" y="1631021"/>
            <a:ext cx="1931062" cy="3176330"/>
            <a:chOff x="0" y="0"/>
            <a:chExt cx="2314056" cy="3806303"/>
          </a:xfrm>
        </p:grpSpPr>
        <p:sp>
          <p:nvSpPr>
            <p:cNvPr id="5" name="Freeform 5"/>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6" name="Group 6"/>
          <p:cNvGrpSpPr/>
          <p:nvPr/>
        </p:nvGrpSpPr>
        <p:grpSpPr>
          <a:xfrm>
            <a:off x="17713611" y="849970"/>
            <a:ext cx="895906" cy="7103763"/>
            <a:chOff x="0" y="0"/>
            <a:chExt cx="1073594" cy="8512678"/>
          </a:xfrm>
        </p:grpSpPr>
        <p:sp>
          <p:nvSpPr>
            <p:cNvPr id="7" name="Freeform 7"/>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8" name="Group 8"/>
          <p:cNvGrpSpPr/>
          <p:nvPr/>
        </p:nvGrpSpPr>
        <p:grpSpPr>
          <a:xfrm>
            <a:off x="-523811" y="5709524"/>
            <a:ext cx="8831843" cy="4920629"/>
            <a:chOff x="0" y="0"/>
            <a:chExt cx="11775791" cy="6560838"/>
          </a:xfrm>
        </p:grpSpPr>
        <p:grpSp>
          <p:nvGrpSpPr>
            <p:cNvPr id="9" name="Group 9"/>
            <p:cNvGrpSpPr/>
            <p:nvPr/>
          </p:nvGrpSpPr>
          <p:grpSpPr>
            <a:xfrm>
              <a:off x="507433" y="2264716"/>
              <a:ext cx="1640980" cy="4258414"/>
              <a:chOff x="0" y="0"/>
              <a:chExt cx="1474831" cy="3827250"/>
            </a:xfrm>
          </p:grpSpPr>
          <p:sp>
            <p:nvSpPr>
              <p:cNvPr id="10" name="Freeform 10"/>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1" name="Group 11"/>
            <p:cNvGrpSpPr/>
            <p:nvPr/>
          </p:nvGrpSpPr>
          <p:grpSpPr>
            <a:xfrm>
              <a:off x="3171886" y="4488885"/>
              <a:ext cx="8603905" cy="1228428"/>
              <a:chOff x="0" y="0"/>
              <a:chExt cx="7732761" cy="1104050"/>
            </a:xfrm>
          </p:grpSpPr>
          <p:sp>
            <p:nvSpPr>
              <p:cNvPr id="12" name="Freeform 12"/>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3" name="Group 13"/>
            <p:cNvGrpSpPr/>
            <p:nvPr/>
          </p:nvGrpSpPr>
          <p:grpSpPr>
            <a:xfrm>
              <a:off x="1145917" y="5019957"/>
              <a:ext cx="5147607" cy="1540882"/>
              <a:chOff x="0" y="0"/>
              <a:chExt cx="4626412" cy="1384868"/>
            </a:xfrm>
          </p:grpSpPr>
          <p:sp>
            <p:nvSpPr>
              <p:cNvPr id="14" name="Freeform 14"/>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5" name="Group 15"/>
            <p:cNvGrpSpPr/>
            <p:nvPr/>
          </p:nvGrpSpPr>
          <p:grpSpPr>
            <a:xfrm>
              <a:off x="0" y="0"/>
              <a:ext cx="2683807" cy="3206185"/>
              <a:chOff x="0" y="0"/>
              <a:chExt cx="2412072" cy="2881560"/>
            </a:xfrm>
          </p:grpSpPr>
          <p:sp>
            <p:nvSpPr>
              <p:cNvPr id="16" name="Freeform 16"/>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7" name="Freeform 17"/>
          <p:cNvSpPr/>
          <p:nvPr/>
        </p:nvSpPr>
        <p:spPr>
          <a:xfrm>
            <a:off x="1928822" y="3591067"/>
            <a:ext cx="6919121" cy="5429358"/>
          </a:xfrm>
          <a:custGeom>
            <a:avLst/>
            <a:gdLst/>
            <a:ahLst/>
            <a:cxnLst/>
            <a:rect l="l" t="t" r="r" b="b"/>
            <a:pathLst>
              <a:path w="6919121" h="5429358">
                <a:moveTo>
                  <a:pt x="0" y="0"/>
                </a:moveTo>
                <a:lnTo>
                  <a:pt x="6919121" y="0"/>
                </a:lnTo>
                <a:lnTo>
                  <a:pt x="6919121" y="5429358"/>
                </a:lnTo>
                <a:lnTo>
                  <a:pt x="0" y="5429358"/>
                </a:lnTo>
                <a:lnTo>
                  <a:pt x="0" y="0"/>
                </a:lnTo>
                <a:close/>
              </a:path>
            </a:pathLst>
          </a:custGeom>
          <a:blipFill>
            <a:blip r:embed="rId2"/>
            <a:stretch>
              <a:fillRect/>
            </a:stretch>
          </a:blipFill>
        </p:spPr>
        <p:txBody>
          <a:bodyPr/>
          <a:lstStyle/>
          <a:p>
            <a:endParaRPr lang="en-US"/>
          </a:p>
        </p:txBody>
      </p:sp>
      <p:sp>
        <p:nvSpPr>
          <p:cNvPr id="18" name="Freeform 18"/>
          <p:cNvSpPr/>
          <p:nvPr/>
        </p:nvSpPr>
        <p:spPr>
          <a:xfrm>
            <a:off x="8854799" y="3647025"/>
            <a:ext cx="7287788" cy="5429358"/>
          </a:xfrm>
          <a:custGeom>
            <a:avLst/>
            <a:gdLst/>
            <a:ahLst/>
            <a:cxnLst/>
            <a:rect l="l" t="t" r="r" b="b"/>
            <a:pathLst>
              <a:path w="7287788" h="6133287">
                <a:moveTo>
                  <a:pt x="0" y="0"/>
                </a:moveTo>
                <a:lnTo>
                  <a:pt x="7287788" y="0"/>
                </a:lnTo>
                <a:lnTo>
                  <a:pt x="7287788" y="6133287"/>
                </a:lnTo>
                <a:lnTo>
                  <a:pt x="0" y="6133287"/>
                </a:lnTo>
                <a:lnTo>
                  <a:pt x="0" y="0"/>
                </a:lnTo>
                <a:close/>
              </a:path>
            </a:pathLst>
          </a:custGeom>
          <a:blipFill>
            <a:blip r:embed="rId3"/>
            <a:stretch>
              <a:fillRect t="-12965"/>
            </a:stretch>
          </a:blipFill>
        </p:spPr>
        <p:txBody>
          <a:bodyPr/>
          <a:lstStyle/>
          <a:p>
            <a:endParaRPr lang="en-US" dirty="0"/>
          </a:p>
        </p:txBody>
      </p:sp>
      <p:sp>
        <p:nvSpPr>
          <p:cNvPr id="19" name="TextBox 19"/>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Evaluation</a:t>
            </a:r>
          </a:p>
          <a:p>
            <a:pPr>
              <a:lnSpc>
                <a:spcPts val="6324"/>
              </a:lnSpc>
            </a:pPr>
            <a:r>
              <a:rPr lang="en-US" sz="6200">
                <a:solidFill>
                  <a:srgbClr val="000000"/>
                </a:solidFill>
                <a:latin typeface="Montserrat Classic"/>
              </a:rPr>
              <a:t>Model Performance</a:t>
            </a:r>
          </a:p>
        </p:txBody>
      </p:sp>
      <p:sp>
        <p:nvSpPr>
          <p:cNvPr id="20" name="TextBox 20"/>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16</a:t>
            </a:r>
          </a:p>
        </p:txBody>
      </p:sp>
      <p:grpSp>
        <p:nvGrpSpPr>
          <p:cNvPr id="21" name="Group 21"/>
          <p:cNvGrpSpPr/>
          <p:nvPr/>
        </p:nvGrpSpPr>
        <p:grpSpPr>
          <a:xfrm>
            <a:off x="2948756" y="2612047"/>
            <a:ext cx="4879252" cy="897602"/>
            <a:chOff x="0" y="0"/>
            <a:chExt cx="1285071" cy="236405"/>
          </a:xfrm>
        </p:grpSpPr>
        <p:sp>
          <p:nvSpPr>
            <p:cNvPr id="22" name="Freeform 22"/>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0294453" y="2612047"/>
            <a:ext cx="4879252" cy="897602"/>
            <a:chOff x="0" y="0"/>
            <a:chExt cx="1285071" cy="236405"/>
          </a:xfrm>
        </p:grpSpPr>
        <p:sp>
          <p:nvSpPr>
            <p:cNvPr id="25" name="Freeform 25"/>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3115394" y="2682248"/>
            <a:ext cx="4545978" cy="630555"/>
          </a:xfrm>
          <a:prstGeom prst="rect">
            <a:avLst/>
          </a:prstGeom>
        </p:spPr>
        <p:txBody>
          <a:bodyPr lIns="0" tIns="0" rIns="0" bIns="0" rtlCol="0" anchor="t">
            <a:spAutoFit/>
          </a:bodyPr>
          <a:lstStyle/>
          <a:p>
            <a:pPr algn="ctr">
              <a:lnSpc>
                <a:spcPts val="4620"/>
              </a:lnSpc>
            </a:pPr>
            <a:r>
              <a:rPr lang="en-US" sz="3300" spc="165">
                <a:solidFill>
                  <a:srgbClr val="FFFFFF"/>
                </a:solidFill>
                <a:latin typeface="Calibri (MS) Bold"/>
              </a:rPr>
              <a:t>Fitting Graph</a:t>
            </a:r>
          </a:p>
        </p:txBody>
      </p:sp>
      <p:sp>
        <p:nvSpPr>
          <p:cNvPr id="28" name="TextBox 28"/>
          <p:cNvSpPr txBox="1"/>
          <p:nvPr/>
        </p:nvSpPr>
        <p:spPr>
          <a:xfrm>
            <a:off x="10461091" y="2682248"/>
            <a:ext cx="4545978" cy="630555"/>
          </a:xfrm>
          <a:prstGeom prst="rect">
            <a:avLst/>
          </a:prstGeom>
        </p:spPr>
        <p:txBody>
          <a:bodyPr lIns="0" tIns="0" rIns="0" bIns="0" rtlCol="0" anchor="t">
            <a:spAutoFit/>
          </a:bodyPr>
          <a:lstStyle/>
          <a:p>
            <a:pPr algn="ctr">
              <a:lnSpc>
                <a:spcPts val="4620"/>
              </a:lnSpc>
            </a:pPr>
            <a:r>
              <a:rPr lang="en-US" sz="3300" spc="165">
                <a:solidFill>
                  <a:srgbClr val="FFFFFF"/>
                </a:solidFill>
                <a:latin typeface="Calibri (MS) Bold"/>
              </a:rPr>
              <a:t>ROC-AUC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6931527" y="1631021"/>
            <a:ext cx="1931062" cy="3176330"/>
            <a:chOff x="0" y="0"/>
            <a:chExt cx="2314056" cy="3806303"/>
          </a:xfrm>
        </p:grpSpPr>
        <p:sp>
          <p:nvSpPr>
            <p:cNvPr id="5" name="Freeform 5"/>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6" name="Group 6"/>
          <p:cNvGrpSpPr/>
          <p:nvPr/>
        </p:nvGrpSpPr>
        <p:grpSpPr>
          <a:xfrm>
            <a:off x="17713611" y="849970"/>
            <a:ext cx="895906" cy="7103763"/>
            <a:chOff x="0" y="0"/>
            <a:chExt cx="1073594" cy="8512678"/>
          </a:xfrm>
        </p:grpSpPr>
        <p:sp>
          <p:nvSpPr>
            <p:cNvPr id="7" name="Freeform 7"/>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8" name="Group 8"/>
          <p:cNvGrpSpPr/>
          <p:nvPr/>
        </p:nvGrpSpPr>
        <p:grpSpPr>
          <a:xfrm>
            <a:off x="-523811" y="5709524"/>
            <a:ext cx="8831843" cy="4920629"/>
            <a:chOff x="0" y="0"/>
            <a:chExt cx="11775791" cy="6560838"/>
          </a:xfrm>
        </p:grpSpPr>
        <p:grpSp>
          <p:nvGrpSpPr>
            <p:cNvPr id="9" name="Group 9"/>
            <p:cNvGrpSpPr/>
            <p:nvPr/>
          </p:nvGrpSpPr>
          <p:grpSpPr>
            <a:xfrm>
              <a:off x="507433" y="2264716"/>
              <a:ext cx="1640980" cy="4258414"/>
              <a:chOff x="0" y="0"/>
              <a:chExt cx="1474831" cy="3827250"/>
            </a:xfrm>
          </p:grpSpPr>
          <p:sp>
            <p:nvSpPr>
              <p:cNvPr id="10" name="Freeform 10"/>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1" name="Group 11"/>
            <p:cNvGrpSpPr/>
            <p:nvPr/>
          </p:nvGrpSpPr>
          <p:grpSpPr>
            <a:xfrm>
              <a:off x="3171886" y="4488885"/>
              <a:ext cx="8603905" cy="1228428"/>
              <a:chOff x="0" y="0"/>
              <a:chExt cx="7732761" cy="1104050"/>
            </a:xfrm>
          </p:grpSpPr>
          <p:sp>
            <p:nvSpPr>
              <p:cNvPr id="12" name="Freeform 12"/>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3" name="Group 13"/>
            <p:cNvGrpSpPr/>
            <p:nvPr/>
          </p:nvGrpSpPr>
          <p:grpSpPr>
            <a:xfrm>
              <a:off x="1145917" y="5019957"/>
              <a:ext cx="5147607" cy="1540882"/>
              <a:chOff x="0" y="0"/>
              <a:chExt cx="4626412" cy="1384868"/>
            </a:xfrm>
          </p:grpSpPr>
          <p:sp>
            <p:nvSpPr>
              <p:cNvPr id="14" name="Freeform 14"/>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5" name="Group 15"/>
            <p:cNvGrpSpPr/>
            <p:nvPr/>
          </p:nvGrpSpPr>
          <p:grpSpPr>
            <a:xfrm>
              <a:off x="0" y="0"/>
              <a:ext cx="2683807" cy="3206185"/>
              <a:chOff x="0" y="0"/>
              <a:chExt cx="2412072" cy="2881560"/>
            </a:xfrm>
          </p:grpSpPr>
          <p:sp>
            <p:nvSpPr>
              <p:cNvPr id="16" name="Freeform 16"/>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7" name="Freeform 17"/>
          <p:cNvSpPr/>
          <p:nvPr/>
        </p:nvSpPr>
        <p:spPr>
          <a:xfrm>
            <a:off x="13160281" y="8169839"/>
            <a:ext cx="285372" cy="303184"/>
          </a:xfrm>
          <a:custGeom>
            <a:avLst/>
            <a:gdLst/>
            <a:ahLst/>
            <a:cxnLst/>
            <a:rect l="l" t="t" r="r" b="b"/>
            <a:pathLst>
              <a:path w="285372" h="303184">
                <a:moveTo>
                  <a:pt x="0" y="0"/>
                </a:moveTo>
                <a:lnTo>
                  <a:pt x="285372" y="0"/>
                </a:lnTo>
                <a:lnTo>
                  <a:pt x="285372" y="303184"/>
                </a:lnTo>
                <a:lnTo>
                  <a:pt x="0" y="303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8" name="Group 18"/>
          <p:cNvGrpSpPr/>
          <p:nvPr/>
        </p:nvGrpSpPr>
        <p:grpSpPr>
          <a:xfrm>
            <a:off x="1613428" y="5188684"/>
            <a:ext cx="4557365" cy="467599"/>
            <a:chOff x="0" y="0"/>
            <a:chExt cx="1200294" cy="123154"/>
          </a:xfrm>
        </p:grpSpPr>
        <p:sp>
          <p:nvSpPr>
            <p:cNvPr id="19" name="Freeform 19"/>
            <p:cNvSpPr/>
            <p:nvPr/>
          </p:nvSpPr>
          <p:spPr>
            <a:xfrm>
              <a:off x="0" y="0"/>
              <a:ext cx="1200294" cy="123154"/>
            </a:xfrm>
            <a:custGeom>
              <a:avLst/>
              <a:gdLst/>
              <a:ahLst/>
              <a:cxnLst/>
              <a:rect l="l" t="t" r="r" b="b"/>
              <a:pathLst>
                <a:path w="1200294" h="123154">
                  <a:moveTo>
                    <a:pt x="0" y="0"/>
                  </a:moveTo>
                  <a:lnTo>
                    <a:pt x="1200294" y="0"/>
                  </a:lnTo>
                  <a:lnTo>
                    <a:pt x="1200294" y="123154"/>
                  </a:lnTo>
                  <a:lnTo>
                    <a:pt x="0" y="123154"/>
                  </a:lnTo>
                  <a:close/>
                </a:path>
              </a:pathLst>
            </a:custGeom>
            <a:solidFill>
              <a:srgbClr val="EDBF38"/>
            </a:solidFill>
          </p:spPr>
          <p:txBody>
            <a:bodyPr/>
            <a:lstStyle/>
            <a:p>
              <a:endParaRPr lang="en-US"/>
            </a:p>
          </p:txBody>
        </p:sp>
        <p:sp>
          <p:nvSpPr>
            <p:cNvPr id="20" name="TextBox 20"/>
            <p:cNvSpPr txBox="1"/>
            <p:nvPr/>
          </p:nvSpPr>
          <p:spPr>
            <a:xfrm>
              <a:off x="0" y="-57150"/>
              <a:ext cx="812800" cy="869950"/>
            </a:xfrm>
            <a:prstGeom prst="rect">
              <a:avLst/>
            </a:prstGeom>
          </p:spPr>
          <p:txBody>
            <a:bodyPr lIns="50800" tIns="50800" rIns="50800" bIns="50800" rtlCol="0" anchor="ctr"/>
            <a:lstStyle/>
            <a:p>
              <a:pPr algn="ctr">
                <a:lnSpc>
                  <a:spcPts val="3480"/>
                </a:lnSpc>
              </a:pPr>
              <a:endParaRPr/>
            </a:p>
          </p:txBody>
        </p:sp>
      </p:grpSp>
      <p:grpSp>
        <p:nvGrpSpPr>
          <p:cNvPr id="21" name="Group 21"/>
          <p:cNvGrpSpPr/>
          <p:nvPr/>
        </p:nvGrpSpPr>
        <p:grpSpPr>
          <a:xfrm>
            <a:off x="1613428" y="4168052"/>
            <a:ext cx="952695" cy="467599"/>
            <a:chOff x="0" y="0"/>
            <a:chExt cx="250916" cy="123154"/>
          </a:xfrm>
        </p:grpSpPr>
        <p:sp>
          <p:nvSpPr>
            <p:cNvPr id="22" name="Freeform 22"/>
            <p:cNvSpPr/>
            <p:nvPr/>
          </p:nvSpPr>
          <p:spPr>
            <a:xfrm>
              <a:off x="0" y="0"/>
              <a:ext cx="250916" cy="123154"/>
            </a:xfrm>
            <a:custGeom>
              <a:avLst/>
              <a:gdLst/>
              <a:ahLst/>
              <a:cxnLst/>
              <a:rect l="l" t="t" r="r" b="b"/>
              <a:pathLst>
                <a:path w="250916" h="123154">
                  <a:moveTo>
                    <a:pt x="0" y="0"/>
                  </a:moveTo>
                  <a:lnTo>
                    <a:pt x="250916" y="0"/>
                  </a:lnTo>
                  <a:lnTo>
                    <a:pt x="250916" y="123154"/>
                  </a:lnTo>
                  <a:lnTo>
                    <a:pt x="0" y="123154"/>
                  </a:lnTo>
                  <a:close/>
                </a:path>
              </a:pathLst>
            </a:custGeom>
            <a:solidFill>
              <a:srgbClr val="EDBF38"/>
            </a:solidFill>
          </p:spPr>
          <p:txBody>
            <a:bodyPr/>
            <a:lstStyle/>
            <a:p>
              <a:endParaRPr lang="en-US"/>
            </a:p>
          </p:txBody>
        </p:sp>
        <p:sp>
          <p:nvSpPr>
            <p:cNvPr id="23" name="TextBox 23"/>
            <p:cNvSpPr txBox="1"/>
            <p:nvPr/>
          </p:nvSpPr>
          <p:spPr>
            <a:xfrm>
              <a:off x="0" y="-57150"/>
              <a:ext cx="812800" cy="869950"/>
            </a:xfrm>
            <a:prstGeom prst="rect">
              <a:avLst/>
            </a:prstGeom>
          </p:spPr>
          <p:txBody>
            <a:bodyPr lIns="50800" tIns="50800" rIns="50800" bIns="50800" rtlCol="0" anchor="ctr"/>
            <a:lstStyle/>
            <a:p>
              <a:pPr algn="ctr">
                <a:lnSpc>
                  <a:spcPts val="3480"/>
                </a:lnSpc>
              </a:pPr>
              <a:endParaRPr/>
            </a:p>
          </p:txBody>
        </p:sp>
      </p:grpSp>
      <p:grpSp>
        <p:nvGrpSpPr>
          <p:cNvPr id="24" name="Group 24"/>
          <p:cNvGrpSpPr/>
          <p:nvPr/>
        </p:nvGrpSpPr>
        <p:grpSpPr>
          <a:xfrm>
            <a:off x="1613428" y="2190969"/>
            <a:ext cx="2660170" cy="467599"/>
            <a:chOff x="0" y="0"/>
            <a:chExt cx="700621" cy="123154"/>
          </a:xfrm>
        </p:grpSpPr>
        <p:sp>
          <p:nvSpPr>
            <p:cNvPr id="25" name="Freeform 25"/>
            <p:cNvSpPr/>
            <p:nvPr/>
          </p:nvSpPr>
          <p:spPr>
            <a:xfrm>
              <a:off x="0" y="0"/>
              <a:ext cx="700621" cy="123154"/>
            </a:xfrm>
            <a:custGeom>
              <a:avLst/>
              <a:gdLst/>
              <a:ahLst/>
              <a:cxnLst/>
              <a:rect l="l" t="t" r="r" b="b"/>
              <a:pathLst>
                <a:path w="700621" h="123154">
                  <a:moveTo>
                    <a:pt x="0" y="0"/>
                  </a:moveTo>
                  <a:lnTo>
                    <a:pt x="700621" y="0"/>
                  </a:lnTo>
                  <a:lnTo>
                    <a:pt x="700621" y="123154"/>
                  </a:lnTo>
                  <a:lnTo>
                    <a:pt x="0" y="123154"/>
                  </a:lnTo>
                  <a:close/>
                </a:path>
              </a:pathLst>
            </a:custGeom>
            <a:solidFill>
              <a:srgbClr val="EDBF38"/>
            </a:solidFill>
          </p:spPr>
          <p:txBody>
            <a:bodyPr/>
            <a:lstStyle/>
            <a:p>
              <a:endParaRPr lang="en-US"/>
            </a:p>
          </p:txBody>
        </p:sp>
        <p:sp>
          <p:nvSpPr>
            <p:cNvPr id="26" name="TextBox 26"/>
            <p:cNvSpPr txBox="1"/>
            <p:nvPr/>
          </p:nvSpPr>
          <p:spPr>
            <a:xfrm>
              <a:off x="0" y="-57150"/>
              <a:ext cx="812800" cy="869950"/>
            </a:xfrm>
            <a:prstGeom prst="rect">
              <a:avLst/>
            </a:prstGeom>
          </p:spPr>
          <p:txBody>
            <a:bodyPr lIns="50800" tIns="50800" rIns="50800" bIns="50800" rtlCol="0" anchor="ctr"/>
            <a:lstStyle/>
            <a:p>
              <a:pPr algn="ctr">
                <a:lnSpc>
                  <a:spcPts val="3480"/>
                </a:lnSpc>
              </a:pPr>
              <a:endParaRPr/>
            </a:p>
          </p:txBody>
        </p:sp>
      </p:grpSp>
      <p:sp>
        <p:nvSpPr>
          <p:cNvPr id="27" name="TextBox 27"/>
          <p:cNvSpPr txBox="1"/>
          <p:nvPr/>
        </p:nvSpPr>
        <p:spPr>
          <a:xfrm>
            <a:off x="1781961" y="2133819"/>
            <a:ext cx="15019196" cy="6472554"/>
          </a:xfrm>
          <a:prstGeom prst="rect">
            <a:avLst/>
          </a:prstGeom>
        </p:spPr>
        <p:txBody>
          <a:bodyPr lIns="0" tIns="0" rIns="0" bIns="0" rtlCol="0" anchor="t">
            <a:spAutoFit/>
          </a:bodyPr>
          <a:lstStyle/>
          <a:p>
            <a:pPr>
              <a:lnSpc>
                <a:spcPts val="3920"/>
              </a:lnSpc>
            </a:pPr>
            <a:r>
              <a:rPr lang="en-US" sz="2800" dirty="0">
                <a:solidFill>
                  <a:srgbClr val="000000"/>
                </a:solidFill>
                <a:latin typeface="Calibri (MS) Bold"/>
              </a:rPr>
              <a:t>Implementation </a:t>
            </a:r>
          </a:p>
          <a:p>
            <a:pPr marL="1209052" lvl="2" indent="-403017">
              <a:lnSpc>
                <a:spcPts val="3920"/>
              </a:lnSpc>
              <a:buFont typeface="Arial"/>
              <a:buChar char="•"/>
            </a:pPr>
            <a:r>
              <a:rPr lang="en-US" sz="2800" dirty="0">
                <a:solidFill>
                  <a:srgbClr val="000000"/>
                </a:solidFill>
                <a:latin typeface="Calibri (MS)"/>
              </a:rPr>
              <a:t>Create automated pipeline to query new data into HR’s designated database for this analysis</a:t>
            </a:r>
          </a:p>
          <a:p>
            <a:pPr marL="1209052" lvl="2" indent="-403017">
              <a:lnSpc>
                <a:spcPts val="3920"/>
              </a:lnSpc>
              <a:buFont typeface="Arial"/>
              <a:buChar char="•"/>
            </a:pPr>
            <a:r>
              <a:rPr lang="en-US" sz="2800" dirty="0">
                <a:solidFill>
                  <a:srgbClr val="000000"/>
                </a:solidFill>
                <a:latin typeface="Calibri (MS)"/>
              </a:rPr>
              <a:t>Train and evaluate MVP model</a:t>
            </a:r>
          </a:p>
          <a:p>
            <a:pPr marL="1209052" lvl="2" indent="-403017">
              <a:lnSpc>
                <a:spcPts val="3920"/>
              </a:lnSpc>
              <a:buFont typeface="Arial"/>
              <a:buChar char="•"/>
            </a:pPr>
            <a:r>
              <a:rPr lang="en-US" sz="2800" dirty="0">
                <a:solidFill>
                  <a:srgbClr val="000000"/>
                </a:solidFill>
                <a:latin typeface="Calibri (MS)"/>
              </a:rPr>
              <a:t>Iterate each quarter</a:t>
            </a:r>
          </a:p>
          <a:p>
            <a:pPr>
              <a:lnSpc>
                <a:spcPts val="3920"/>
              </a:lnSpc>
            </a:pPr>
            <a:r>
              <a:rPr lang="en-US" sz="2800" dirty="0">
                <a:solidFill>
                  <a:srgbClr val="000000"/>
                </a:solidFill>
                <a:latin typeface="Calibri (MS) Bold"/>
              </a:rPr>
              <a:t>Tool</a:t>
            </a:r>
          </a:p>
          <a:p>
            <a:pPr marL="1209052" lvl="2" indent="-403017">
              <a:lnSpc>
                <a:spcPts val="3920"/>
              </a:lnSpc>
              <a:buFont typeface="Arial"/>
              <a:buChar char="⚬"/>
            </a:pPr>
            <a:r>
              <a:rPr lang="en-US" sz="2800" dirty="0">
                <a:solidFill>
                  <a:srgbClr val="000000"/>
                </a:solidFill>
                <a:latin typeface="Calibri (MS)"/>
              </a:rPr>
              <a:t>feedback loop feature  </a:t>
            </a:r>
            <a:r>
              <a:rPr lang="en-US" sz="2800" dirty="0">
                <a:solidFill>
                  <a:srgbClr val="D7AB29"/>
                </a:solidFill>
                <a:latin typeface="Calibri (MS) Bold Italics"/>
              </a:rPr>
              <a:t>Function taking in new data and retrain &amp; retune!</a:t>
            </a:r>
          </a:p>
          <a:p>
            <a:pPr>
              <a:lnSpc>
                <a:spcPts val="3920"/>
              </a:lnSpc>
            </a:pPr>
            <a:r>
              <a:rPr lang="en-US" sz="2800" dirty="0">
                <a:solidFill>
                  <a:srgbClr val="000000"/>
                </a:solidFill>
                <a:latin typeface="Calibri (MS) Bold"/>
              </a:rPr>
              <a:t>Ethical Consideration &amp; Risks</a:t>
            </a:r>
          </a:p>
          <a:p>
            <a:pPr marL="1209052" lvl="2" indent="-403017">
              <a:lnSpc>
                <a:spcPts val="3920"/>
              </a:lnSpc>
              <a:buFont typeface="Arial"/>
              <a:buChar char="⚬"/>
            </a:pPr>
            <a:r>
              <a:rPr lang="en-US" sz="2800" dirty="0">
                <a:solidFill>
                  <a:srgbClr val="000000"/>
                </a:solidFill>
                <a:latin typeface="Calibri (MS)"/>
              </a:rPr>
              <a:t>Collecting and using employee data for prediction can raise privacy concerns. </a:t>
            </a:r>
          </a:p>
          <a:p>
            <a:pPr marL="1813578" lvl="3" indent="-453394">
              <a:lnSpc>
                <a:spcPts val="3920"/>
              </a:lnSpc>
              <a:buFont typeface="Arial"/>
              <a:buChar char="￭"/>
            </a:pPr>
            <a:r>
              <a:rPr lang="en-US" sz="2800" dirty="0">
                <a:solidFill>
                  <a:srgbClr val="000000"/>
                </a:solidFill>
                <a:latin typeface="Calibri (MS)"/>
              </a:rPr>
              <a:t>Hash employee ID &amp; critical info before training</a:t>
            </a:r>
          </a:p>
          <a:p>
            <a:pPr marL="1813578" lvl="3" indent="-453394">
              <a:lnSpc>
                <a:spcPts val="3920"/>
              </a:lnSpc>
              <a:buFont typeface="Arial"/>
              <a:buChar char="￭"/>
            </a:pPr>
            <a:r>
              <a:rPr lang="en-US" sz="2800" dirty="0">
                <a:solidFill>
                  <a:srgbClr val="000000"/>
                </a:solidFill>
                <a:latin typeface="Calibri (MS)"/>
              </a:rPr>
              <a:t>Only report to team level for alertness &amp; engagement improvement</a:t>
            </a:r>
          </a:p>
          <a:p>
            <a:pPr marL="1813578" lvl="3" indent="-453394">
              <a:lnSpc>
                <a:spcPts val="3920"/>
              </a:lnSpc>
              <a:buFont typeface="Arial"/>
              <a:buChar char="￭"/>
            </a:pPr>
            <a:r>
              <a:rPr lang="en-US" sz="2800" dirty="0">
                <a:solidFill>
                  <a:srgbClr val="000000"/>
                </a:solidFill>
                <a:latin typeface="Calibri (MS)"/>
              </a:rPr>
              <a:t>Crucial to safeguarding sensitive information and implement robust security measures </a:t>
            </a:r>
          </a:p>
          <a:p>
            <a:pPr marL="1209052" lvl="2" indent="-403017">
              <a:lnSpc>
                <a:spcPts val="3920"/>
              </a:lnSpc>
              <a:buFont typeface="Arial"/>
              <a:buChar char="⚬"/>
            </a:pPr>
            <a:r>
              <a:rPr lang="en-US" sz="2800" dirty="0">
                <a:solidFill>
                  <a:srgbClr val="000000"/>
                </a:solidFill>
                <a:latin typeface="Calibri (MS)"/>
              </a:rPr>
              <a:t>Hiring managers and stakeholders may question or challenge decisions. Model interpretability and explanation mechanisms are vital for transparency  </a:t>
            </a:r>
            <a:r>
              <a:rPr lang="en-US" sz="2800" dirty="0">
                <a:solidFill>
                  <a:srgbClr val="D7AB29"/>
                </a:solidFill>
                <a:latin typeface="Calibri (MS) Bold Italics"/>
              </a:rPr>
              <a:t>Decision Tree  </a:t>
            </a:r>
          </a:p>
        </p:txBody>
      </p:sp>
      <p:sp>
        <p:nvSpPr>
          <p:cNvPr id="28" name="TextBox 28"/>
          <p:cNvSpPr txBox="1"/>
          <p:nvPr/>
        </p:nvSpPr>
        <p:spPr>
          <a:xfrm>
            <a:off x="1173756" y="642172"/>
            <a:ext cx="10115474" cy="8370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Deployment</a:t>
            </a:r>
          </a:p>
        </p:txBody>
      </p:sp>
      <p:sp>
        <p:nvSpPr>
          <p:cNvPr id="29" name="TextBox 29"/>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238911" y="4368006"/>
            <a:ext cx="1887458" cy="618782"/>
          </a:xfrm>
          <a:prstGeom prst="line">
            <a:avLst/>
          </a:prstGeom>
          <a:ln w="47625" cap="rnd">
            <a:solidFill>
              <a:srgbClr val="0049AB"/>
            </a:solidFill>
            <a:prstDash val="solid"/>
            <a:headEnd type="none" w="sm" len="sm"/>
            <a:tailEnd type="none" w="sm" len="sm"/>
          </a:ln>
        </p:spPr>
        <p:txBody>
          <a:bodyPr/>
          <a:lstStyle/>
          <a:p>
            <a:endParaRPr lang="en-US"/>
          </a:p>
        </p:txBody>
      </p:sp>
      <p:sp>
        <p:nvSpPr>
          <p:cNvPr id="3" name="AutoShape 3"/>
          <p:cNvSpPr/>
          <p:nvPr/>
        </p:nvSpPr>
        <p:spPr>
          <a:xfrm flipV="1">
            <a:off x="6212281" y="5849730"/>
            <a:ext cx="1769602" cy="548900"/>
          </a:xfrm>
          <a:prstGeom prst="line">
            <a:avLst/>
          </a:prstGeom>
          <a:ln w="47625" cap="rnd">
            <a:solidFill>
              <a:srgbClr val="0049AB"/>
            </a:solidFill>
            <a:prstDash val="solid"/>
            <a:headEnd type="none" w="sm" len="sm"/>
            <a:tailEnd type="none" w="sm" len="sm"/>
          </a:ln>
        </p:spPr>
        <p:txBody>
          <a:bodyPr/>
          <a:lstStyle/>
          <a:p>
            <a:endParaRPr lang="en-US"/>
          </a:p>
        </p:txBody>
      </p:sp>
      <p:sp>
        <p:nvSpPr>
          <p:cNvPr id="4" name="AutoShape 4"/>
          <p:cNvSpPr/>
          <p:nvPr/>
        </p:nvSpPr>
        <p:spPr>
          <a:xfrm>
            <a:off x="6212281" y="5375324"/>
            <a:ext cx="1776656" cy="0"/>
          </a:xfrm>
          <a:prstGeom prst="line">
            <a:avLst/>
          </a:prstGeom>
          <a:ln w="47625" cap="rnd">
            <a:solidFill>
              <a:srgbClr val="0049AB"/>
            </a:solidFill>
            <a:prstDash val="solid"/>
            <a:headEnd type="none" w="sm" len="sm"/>
            <a:tailEnd type="none" w="sm" len="sm"/>
          </a:ln>
        </p:spPr>
        <p:txBody>
          <a:bodyPr/>
          <a:lstStyle/>
          <a:p>
            <a:endParaRPr lang="en-US"/>
          </a:p>
        </p:txBody>
      </p:sp>
      <p:sp>
        <p:nvSpPr>
          <p:cNvPr id="5" name="AutoShape 5"/>
          <p:cNvSpPr/>
          <p:nvPr/>
        </p:nvSpPr>
        <p:spPr>
          <a:xfrm flipV="1">
            <a:off x="6212281" y="5972358"/>
            <a:ext cx="2234073" cy="1289843"/>
          </a:xfrm>
          <a:prstGeom prst="line">
            <a:avLst/>
          </a:prstGeom>
          <a:ln w="47625" cap="rnd">
            <a:solidFill>
              <a:srgbClr val="0049AB"/>
            </a:solidFill>
            <a:prstDash val="solid"/>
            <a:headEnd type="none" w="sm" len="sm"/>
            <a:tailEnd type="none" w="sm" len="sm"/>
          </a:ln>
        </p:spPr>
        <p:txBody>
          <a:bodyPr/>
          <a:lstStyle/>
          <a:p>
            <a:endParaRPr lang="en-US"/>
          </a:p>
        </p:txBody>
      </p:sp>
      <p:sp>
        <p:nvSpPr>
          <p:cNvPr id="6" name="AutoShape 6"/>
          <p:cNvSpPr/>
          <p:nvPr/>
        </p:nvSpPr>
        <p:spPr>
          <a:xfrm flipV="1">
            <a:off x="9919000" y="4273312"/>
            <a:ext cx="1897277" cy="864493"/>
          </a:xfrm>
          <a:prstGeom prst="line">
            <a:avLst/>
          </a:prstGeom>
          <a:ln w="47625" cap="rnd">
            <a:solidFill>
              <a:srgbClr val="0049AB"/>
            </a:solidFill>
            <a:prstDash val="solid"/>
            <a:headEnd type="none" w="sm" len="sm"/>
            <a:tailEnd type="none" w="sm" len="sm"/>
          </a:ln>
        </p:spPr>
        <p:txBody>
          <a:bodyPr/>
          <a:lstStyle/>
          <a:p>
            <a:endParaRPr lang="en-US"/>
          </a:p>
        </p:txBody>
      </p:sp>
      <p:sp>
        <p:nvSpPr>
          <p:cNvPr id="7" name="AutoShape 7"/>
          <p:cNvSpPr/>
          <p:nvPr/>
        </p:nvSpPr>
        <p:spPr>
          <a:xfrm flipV="1">
            <a:off x="10064329" y="5100770"/>
            <a:ext cx="1761822" cy="274838"/>
          </a:xfrm>
          <a:prstGeom prst="line">
            <a:avLst/>
          </a:prstGeom>
          <a:ln w="47625" cap="rnd">
            <a:solidFill>
              <a:srgbClr val="0049AB"/>
            </a:solidFill>
            <a:prstDash val="solid"/>
            <a:headEnd type="none" w="sm" len="sm"/>
            <a:tailEnd type="none" w="sm" len="sm"/>
          </a:ln>
        </p:spPr>
        <p:txBody>
          <a:bodyPr/>
          <a:lstStyle/>
          <a:p>
            <a:endParaRPr lang="en-US"/>
          </a:p>
        </p:txBody>
      </p:sp>
      <p:sp>
        <p:nvSpPr>
          <p:cNvPr id="8" name="AutoShape 8"/>
          <p:cNvSpPr/>
          <p:nvPr/>
        </p:nvSpPr>
        <p:spPr>
          <a:xfrm>
            <a:off x="10060658" y="5707533"/>
            <a:ext cx="1761868" cy="289022"/>
          </a:xfrm>
          <a:prstGeom prst="line">
            <a:avLst/>
          </a:prstGeom>
          <a:ln w="47625" cap="rnd">
            <a:solidFill>
              <a:srgbClr val="0049AB"/>
            </a:solidFill>
            <a:prstDash val="solid"/>
            <a:headEnd type="none" w="sm" len="sm"/>
            <a:tailEnd type="none" w="sm" len="sm"/>
          </a:ln>
        </p:spPr>
        <p:txBody>
          <a:bodyPr/>
          <a:lstStyle/>
          <a:p>
            <a:endParaRPr lang="en-US"/>
          </a:p>
        </p:txBody>
      </p:sp>
      <p:sp>
        <p:nvSpPr>
          <p:cNvPr id="9" name="AutoShape 9"/>
          <p:cNvSpPr/>
          <p:nvPr/>
        </p:nvSpPr>
        <p:spPr>
          <a:xfrm>
            <a:off x="9981431" y="5986904"/>
            <a:ext cx="1844719" cy="845866"/>
          </a:xfrm>
          <a:prstGeom prst="line">
            <a:avLst/>
          </a:prstGeom>
          <a:ln w="47625" cap="rnd">
            <a:solidFill>
              <a:srgbClr val="0049AB"/>
            </a:solidFill>
            <a:prstDash val="solid"/>
            <a:headEnd type="none" w="sm" len="sm"/>
            <a:tailEnd type="none" w="sm" len="sm"/>
          </a:ln>
        </p:spPr>
        <p:txBody>
          <a:bodyPr/>
          <a:lstStyle/>
          <a:p>
            <a:endParaRPr lang="en-US"/>
          </a:p>
        </p:txBody>
      </p:sp>
      <p:grpSp>
        <p:nvGrpSpPr>
          <p:cNvPr id="10" name="Group 10"/>
          <p:cNvGrpSpPr/>
          <p:nvPr/>
        </p:nvGrpSpPr>
        <p:grpSpPr>
          <a:xfrm>
            <a:off x="7838545" y="4362743"/>
            <a:ext cx="2343150" cy="23431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9AB"/>
            </a:solidFill>
          </p:spPr>
          <p:txBody>
            <a:bodyPr/>
            <a:lstStyle/>
            <a:p>
              <a:endParaRPr lang="en-US"/>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3000"/>
                </a:lnSpc>
              </a:pPr>
              <a:endParaRPr/>
            </a:p>
          </p:txBody>
        </p:sp>
      </p:grpSp>
      <p:grpSp>
        <p:nvGrpSpPr>
          <p:cNvPr id="13" name="Group 13"/>
          <p:cNvGrpSpPr>
            <a:grpSpLocks noChangeAspect="1"/>
          </p:cNvGrpSpPr>
          <p:nvPr/>
        </p:nvGrpSpPr>
        <p:grpSpPr>
          <a:xfrm>
            <a:off x="7982199" y="4506397"/>
            <a:ext cx="2055842" cy="2055842"/>
            <a:chOff x="0" y="0"/>
            <a:chExt cx="6355080" cy="6355080"/>
          </a:xfrm>
        </p:grpSpPr>
        <p:sp>
          <p:nvSpPr>
            <p:cNvPr id="14" name="Freeform 1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D7AB29"/>
            </a:solidFill>
          </p:spPr>
          <p:txBody>
            <a:bodyPr/>
            <a:lstStyle/>
            <a:p>
              <a:endParaRPr lang="en-US"/>
            </a:p>
          </p:txBody>
        </p:sp>
      </p:grpSp>
      <p:sp>
        <p:nvSpPr>
          <p:cNvPr id="15" name="TextBox 15"/>
          <p:cNvSpPr txBox="1"/>
          <p:nvPr/>
        </p:nvSpPr>
        <p:spPr>
          <a:xfrm>
            <a:off x="894820" y="4972453"/>
            <a:ext cx="5106239" cy="581025"/>
          </a:xfrm>
          <a:prstGeom prst="rect">
            <a:avLst/>
          </a:prstGeom>
        </p:spPr>
        <p:txBody>
          <a:bodyPr lIns="0" tIns="0" rIns="0" bIns="0" rtlCol="0" anchor="t">
            <a:spAutoFit/>
          </a:bodyPr>
          <a:lstStyle/>
          <a:p>
            <a:pPr algn="r">
              <a:lnSpc>
                <a:spcPts val="4200"/>
              </a:lnSpc>
              <a:spcBef>
                <a:spcPct val="0"/>
              </a:spcBef>
            </a:pPr>
            <a:r>
              <a:rPr lang="en-US" sz="3000">
                <a:solidFill>
                  <a:srgbClr val="292828"/>
                </a:solidFill>
                <a:latin typeface="Calibri (MS) Bold"/>
              </a:rPr>
              <a:t>Data Understanding</a:t>
            </a:r>
          </a:p>
        </p:txBody>
      </p:sp>
      <p:sp>
        <p:nvSpPr>
          <p:cNvPr id="16" name="TextBox 16"/>
          <p:cNvSpPr txBox="1"/>
          <p:nvPr/>
        </p:nvSpPr>
        <p:spPr>
          <a:xfrm>
            <a:off x="894820" y="6057974"/>
            <a:ext cx="5106239" cy="581025"/>
          </a:xfrm>
          <a:prstGeom prst="rect">
            <a:avLst/>
          </a:prstGeom>
        </p:spPr>
        <p:txBody>
          <a:bodyPr lIns="0" tIns="0" rIns="0" bIns="0" rtlCol="0" anchor="t">
            <a:spAutoFit/>
          </a:bodyPr>
          <a:lstStyle/>
          <a:p>
            <a:pPr algn="r">
              <a:lnSpc>
                <a:spcPts val="4200"/>
              </a:lnSpc>
              <a:spcBef>
                <a:spcPct val="0"/>
              </a:spcBef>
            </a:pPr>
            <a:r>
              <a:rPr lang="en-US" sz="3000">
                <a:solidFill>
                  <a:srgbClr val="292828"/>
                </a:solidFill>
                <a:latin typeface="Calibri (MS) Bold"/>
              </a:rPr>
              <a:t>Data Preparation</a:t>
            </a:r>
          </a:p>
        </p:txBody>
      </p:sp>
      <p:sp>
        <p:nvSpPr>
          <p:cNvPr id="17" name="TextBox 17"/>
          <p:cNvSpPr txBox="1"/>
          <p:nvPr/>
        </p:nvSpPr>
        <p:spPr>
          <a:xfrm>
            <a:off x="894820" y="6934054"/>
            <a:ext cx="5106239" cy="581025"/>
          </a:xfrm>
          <a:prstGeom prst="rect">
            <a:avLst/>
          </a:prstGeom>
        </p:spPr>
        <p:txBody>
          <a:bodyPr lIns="0" tIns="0" rIns="0" bIns="0" rtlCol="0" anchor="t">
            <a:spAutoFit/>
          </a:bodyPr>
          <a:lstStyle/>
          <a:p>
            <a:pPr algn="r">
              <a:lnSpc>
                <a:spcPts val="4200"/>
              </a:lnSpc>
              <a:spcBef>
                <a:spcPct val="0"/>
              </a:spcBef>
            </a:pPr>
            <a:r>
              <a:rPr lang="en-US" sz="3000">
                <a:solidFill>
                  <a:srgbClr val="292828"/>
                </a:solidFill>
                <a:latin typeface="Calibri (MS) Bold"/>
              </a:rPr>
              <a:t>Modeling</a:t>
            </a:r>
          </a:p>
        </p:txBody>
      </p:sp>
      <p:grpSp>
        <p:nvGrpSpPr>
          <p:cNvPr id="18" name="Group 18"/>
          <p:cNvGrpSpPr/>
          <p:nvPr/>
        </p:nvGrpSpPr>
        <p:grpSpPr>
          <a:xfrm>
            <a:off x="17049625" y="9106902"/>
            <a:ext cx="1559892" cy="1700304"/>
            <a:chOff x="0" y="0"/>
            <a:chExt cx="1869270" cy="2037531"/>
          </a:xfrm>
        </p:grpSpPr>
        <p:sp>
          <p:nvSpPr>
            <p:cNvPr id="19" name="Freeform 19"/>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20" name="Group 20"/>
          <p:cNvGrpSpPr/>
          <p:nvPr/>
        </p:nvGrpSpPr>
        <p:grpSpPr>
          <a:xfrm>
            <a:off x="14911865" y="8399502"/>
            <a:ext cx="2801746" cy="1414800"/>
            <a:chOff x="0" y="0"/>
            <a:chExt cx="3357426" cy="1695403"/>
          </a:xfrm>
        </p:grpSpPr>
        <p:sp>
          <p:nvSpPr>
            <p:cNvPr id="21" name="Freeform 21"/>
            <p:cNvSpPr/>
            <p:nvPr/>
          </p:nvSpPr>
          <p:spPr>
            <a:xfrm>
              <a:off x="0" y="0"/>
              <a:ext cx="3357426" cy="1695403"/>
            </a:xfrm>
            <a:custGeom>
              <a:avLst/>
              <a:gdLst/>
              <a:ahLst/>
              <a:cxnLst/>
              <a:rect l="l" t="t" r="r" b="b"/>
              <a:pathLst>
                <a:path w="3357426" h="1695403">
                  <a:moveTo>
                    <a:pt x="0" y="0"/>
                  </a:moveTo>
                  <a:lnTo>
                    <a:pt x="0" y="1695403"/>
                  </a:lnTo>
                  <a:lnTo>
                    <a:pt x="3357426" y="1695403"/>
                  </a:lnTo>
                  <a:lnTo>
                    <a:pt x="3357426" y="0"/>
                  </a:lnTo>
                  <a:lnTo>
                    <a:pt x="0" y="0"/>
                  </a:lnTo>
                  <a:close/>
                  <a:moveTo>
                    <a:pt x="3296465" y="1634442"/>
                  </a:moveTo>
                  <a:lnTo>
                    <a:pt x="59690" y="1634442"/>
                  </a:lnTo>
                  <a:lnTo>
                    <a:pt x="59690" y="59690"/>
                  </a:lnTo>
                  <a:lnTo>
                    <a:pt x="3296465" y="59690"/>
                  </a:lnTo>
                  <a:lnTo>
                    <a:pt x="3296465" y="1634442"/>
                  </a:lnTo>
                  <a:close/>
                </a:path>
              </a:pathLst>
            </a:custGeom>
            <a:solidFill>
              <a:srgbClr val="1E376D"/>
            </a:solidFill>
          </p:spPr>
          <p:txBody>
            <a:bodyPr/>
            <a:lstStyle/>
            <a:p>
              <a:endParaRPr lang="en-US"/>
            </a:p>
          </p:txBody>
        </p:sp>
      </p:grpSp>
      <p:sp>
        <p:nvSpPr>
          <p:cNvPr id="22" name="Freeform 22"/>
          <p:cNvSpPr/>
          <p:nvPr/>
        </p:nvSpPr>
        <p:spPr>
          <a:xfrm>
            <a:off x="8339068" y="4792262"/>
            <a:ext cx="1342103" cy="1408696"/>
          </a:xfrm>
          <a:custGeom>
            <a:avLst/>
            <a:gdLst/>
            <a:ahLst/>
            <a:cxnLst/>
            <a:rect l="l" t="t" r="r" b="b"/>
            <a:pathLst>
              <a:path w="1342103" h="1408696">
                <a:moveTo>
                  <a:pt x="0" y="0"/>
                </a:moveTo>
                <a:lnTo>
                  <a:pt x="1342104" y="0"/>
                </a:lnTo>
                <a:lnTo>
                  <a:pt x="1342104" y="1408696"/>
                </a:lnTo>
                <a:lnTo>
                  <a:pt x="0" y="14086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TextBox 23"/>
          <p:cNvSpPr txBox="1"/>
          <p:nvPr/>
        </p:nvSpPr>
        <p:spPr>
          <a:xfrm>
            <a:off x="894820" y="3764353"/>
            <a:ext cx="5106239" cy="581025"/>
          </a:xfrm>
          <a:prstGeom prst="rect">
            <a:avLst/>
          </a:prstGeom>
        </p:spPr>
        <p:txBody>
          <a:bodyPr lIns="0" tIns="0" rIns="0" bIns="0" rtlCol="0" anchor="t">
            <a:spAutoFit/>
          </a:bodyPr>
          <a:lstStyle/>
          <a:p>
            <a:pPr algn="r">
              <a:lnSpc>
                <a:spcPts val="4200"/>
              </a:lnSpc>
              <a:spcBef>
                <a:spcPct val="0"/>
              </a:spcBef>
            </a:pPr>
            <a:r>
              <a:rPr lang="en-US" sz="3000">
                <a:solidFill>
                  <a:srgbClr val="292828"/>
                </a:solidFill>
                <a:latin typeface="Calibri (MS) Bold"/>
              </a:rPr>
              <a:t>Business Understanding</a:t>
            </a:r>
          </a:p>
        </p:txBody>
      </p:sp>
      <p:sp>
        <p:nvSpPr>
          <p:cNvPr id="24" name="TextBox 24"/>
          <p:cNvSpPr txBox="1"/>
          <p:nvPr/>
        </p:nvSpPr>
        <p:spPr>
          <a:xfrm>
            <a:off x="12019181" y="3867772"/>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Evaluation</a:t>
            </a:r>
          </a:p>
        </p:txBody>
      </p:sp>
      <p:sp>
        <p:nvSpPr>
          <p:cNvPr id="25" name="TextBox 25"/>
          <p:cNvSpPr txBox="1"/>
          <p:nvPr/>
        </p:nvSpPr>
        <p:spPr>
          <a:xfrm>
            <a:off x="12019181" y="4743853"/>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Deployment</a:t>
            </a:r>
          </a:p>
        </p:txBody>
      </p:sp>
      <p:sp>
        <p:nvSpPr>
          <p:cNvPr id="26" name="TextBox 26"/>
          <p:cNvSpPr txBox="1"/>
          <p:nvPr/>
        </p:nvSpPr>
        <p:spPr>
          <a:xfrm>
            <a:off x="12019181" y="5619933"/>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Q&amp;A</a:t>
            </a:r>
          </a:p>
        </p:txBody>
      </p:sp>
      <p:sp>
        <p:nvSpPr>
          <p:cNvPr id="27" name="TextBox 27"/>
          <p:cNvSpPr txBox="1"/>
          <p:nvPr/>
        </p:nvSpPr>
        <p:spPr>
          <a:xfrm>
            <a:off x="12019181" y="6582068"/>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Citation</a:t>
            </a:r>
          </a:p>
        </p:txBody>
      </p:sp>
      <p:grpSp>
        <p:nvGrpSpPr>
          <p:cNvPr id="28" name="Group 28"/>
          <p:cNvGrpSpPr/>
          <p:nvPr/>
        </p:nvGrpSpPr>
        <p:grpSpPr>
          <a:xfrm>
            <a:off x="13880949" y="-343329"/>
            <a:ext cx="3508293" cy="2634631"/>
            <a:chOff x="0" y="0"/>
            <a:chExt cx="4204105" cy="3157167"/>
          </a:xfrm>
        </p:grpSpPr>
        <p:sp>
          <p:nvSpPr>
            <p:cNvPr id="29" name="Freeform 29"/>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30" name="Group 30"/>
          <p:cNvGrpSpPr/>
          <p:nvPr/>
        </p:nvGrpSpPr>
        <p:grpSpPr>
          <a:xfrm>
            <a:off x="11079119" y="-333804"/>
            <a:ext cx="4955588" cy="1742404"/>
            <a:chOff x="0" y="0"/>
            <a:chExt cx="5938447" cy="2087981"/>
          </a:xfrm>
        </p:grpSpPr>
        <p:sp>
          <p:nvSpPr>
            <p:cNvPr id="31" name="Freeform 31"/>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32" name="Group 32"/>
          <p:cNvGrpSpPr/>
          <p:nvPr/>
        </p:nvGrpSpPr>
        <p:grpSpPr>
          <a:xfrm>
            <a:off x="16931527" y="1631021"/>
            <a:ext cx="1931062" cy="3176330"/>
            <a:chOff x="0" y="0"/>
            <a:chExt cx="2314056" cy="3806303"/>
          </a:xfrm>
        </p:grpSpPr>
        <p:sp>
          <p:nvSpPr>
            <p:cNvPr id="33" name="Freeform 33"/>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34" name="Group 34"/>
          <p:cNvGrpSpPr/>
          <p:nvPr/>
        </p:nvGrpSpPr>
        <p:grpSpPr>
          <a:xfrm>
            <a:off x="17713611" y="849970"/>
            <a:ext cx="895906" cy="7103763"/>
            <a:chOff x="0" y="0"/>
            <a:chExt cx="1073594" cy="8512678"/>
          </a:xfrm>
        </p:grpSpPr>
        <p:sp>
          <p:nvSpPr>
            <p:cNvPr id="35" name="Freeform 35"/>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36" name="Group 36"/>
          <p:cNvGrpSpPr/>
          <p:nvPr/>
        </p:nvGrpSpPr>
        <p:grpSpPr>
          <a:xfrm>
            <a:off x="-993298" y="6124181"/>
            <a:ext cx="8831843" cy="4920629"/>
            <a:chOff x="0" y="0"/>
            <a:chExt cx="11775791" cy="6560838"/>
          </a:xfrm>
        </p:grpSpPr>
        <p:grpSp>
          <p:nvGrpSpPr>
            <p:cNvPr id="37" name="Group 37"/>
            <p:cNvGrpSpPr/>
            <p:nvPr/>
          </p:nvGrpSpPr>
          <p:grpSpPr>
            <a:xfrm>
              <a:off x="507433" y="2264716"/>
              <a:ext cx="1640980" cy="4258414"/>
              <a:chOff x="0" y="0"/>
              <a:chExt cx="1474831" cy="3827250"/>
            </a:xfrm>
          </p:grpSpPr>
          <p:sp>
            <p:nvSpPr>
              <p:cNvPr id="38" name="Freeform 38"/>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39" name="Group 39"/>
            <p:cNvGrpSpPr/>
            <p:nvPr/>
          </p:nvGrpSpPr>
          <p:grpSpPr>
            <a:xfrm>
              <a:off x="3171886" y="4488885"/>
              <a:ext cx="8603905" cy="1228428"/>
              <a:chOff x="0" y="0"/>
              <a:chExt cx="7732761" cy="1104050"/>
            </a:xfrm>
          </p:grpSpPr>
          <p:sp>
            <p:nvSpPr>
              <p:cNvPr id="40" name="Freeform 40"/>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41" name="Group 41"/>
            <p:cNvGrpSpPr/>
            <p:nvPr/>
          </p:nvGrpSpPr>
          <p:grpSpPr>
            <a:xfrm>
              <a:off x="1145917" y="5019957"/>
              <a:ext cx="5147607" cy="1540882"/>
              <a:chOff x="0" y="0"/>
              <a:chExt cx="4626412" cy="1384868"/>
            </a:xfrm>
          </p:grpSpPr>
          <p:sp>
            <p:nvSpPr>
              <p:cNvPr id="42" name="Freeform 42"/>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43" name="Group 43"/>
            <p:cNvGrpSpPr/>
            <p:nvPr/>
          </p:nvGrpSpPr>
          <p:grpSpPr>
            <a:xfrm>
              <a:off x="0" y="0"/>
              <a:ext cx="2683807" cy="3206185"/>
              <a:chOff x="0" y="0"/>
              <a:chExt cx="2412072" cy="2881560"/>
            </a:xfrm>
          </p:grpSpPr>
          <p:sp>
            <p:nvSpPr>
              <p:cNvPr id="44" name="Freeform 44"/>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45" name="TextBox 45"/>
          <p:cNvSpPr txBox="1"/>
          <p:nvPr/>
        </p:nvSpPr>
        <p:spPr>
          <a:xfrm>
            <a:off x="1173756" y="642172"/>
            <a:ext cx="10115474" cy="8370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Table of Contents</a:t>
            </a:r>
          </a:p>
        </p:txBody>
      </p:sp>
      <p:sp>
        <p:nvSpPr>
          <p:cNvPr id="46" name="TextBox 46"/>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6931527" y="1631021"/>
            <a:ext cx="1931062" cy="3176330"/>
            <a:chOff x="0" y="0"/>
            <a:chExt cx="2314056" cy="3806303"/>
          </a:xfrm>
        </p:grpSpPr>
        <p:sp>
          <p:nvSpPr>
            <p:cNvPr id="5" name="Freeform 5"/>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6" name="Group 6"/>
          <p:cNvGrpSpPr/>
          <p:nvPr/>
        </p:nvGrpSpPr>
        <p:grpSpPr>
          <a:xfrm>
            <a:off x="17713611" y="849970"/>
            <a:ext cx="895906" cy="7103763"/>
            <a:chOff x="0" y="0"/>
            <a:chExt cx="1073594" cy="8512678"/>
          </a:xfrm>
        </p:grpSpPr>
        <p:sp>
          <p:nvSpPr>
            <p:cNvPr id="7" name="Freeform 7"/>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8" name="Group 8"/>
          <p:cNvGrpSpPr/>
          <p:nvPr/>
        </p:nvGrpSpPr>
        <p:grpSpPr>
          <a:xfrm>
            <a:off x="-523811" y="5709524"/>
            <a:ext cx="8831843" cy="4920629"/>
            <a:chOff x="0" y="0"/>
            <a:chExt cx="11775791" cy="6560838"/>
          </a:xfrm>
        </p:grpSpPr>
        <p:grpSp>
          <p:nvGrpSpPr>
            <p:cNvPr id="9" name="Group 9"/>
            <p:cNvGrpSpPr/>
            <p:nvPr/>
          </p:nvGrpSpPr>
          <p:grpSpPr>
            <a:xfrm>
              <a:off x="507433" y="2264716"/>
              <a:ext cx="1640980" cy="4258414"/>
              <a:chOff x="0" y="0"/>
              <a:chExt cx="1474831" cy="3827250"/>
            </a:xfrm>
          </p:grpSpPr>
          <p:sp>
            <p:nvSpPr>
              <p:cNvPr id="10" name="Freeform 10"/>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1" name="Group 11"/>
            <p:cNvGrpSpPr/>
            <p:nvPr/>
          </p:nvGrpSpPr>
          <p:grpSpPr>
            <a:xfrm>
              <a:off x="3171886" y="4488885"/>
              <a:ext cx="8603905" cy="1228428"/>
              <a:chOff x="0" y="0"/>
              <a:chExt cx="7732761" cy="1104050"/>
            </a:xfrm>
          </p:grpSpPr>
          <p:sp>
            <p:nvSpPr>
              <p:cNvPr id="12" name="Freeform 12"/>
              <p:cNvSpPr/>
              <p:nvPr/>
            </p:nvSpPr>
            <p:spPr>
              <a:xfrm>
                <a:off x="0" y="0"/>
                <a:ext cx="7732761" cy="1104050"/>
              </a:xfrm>
              <a:custGeom>
                <a:avLst/>
                <a:gdLst/>
                <a:ahLst/>
                <a:cxnLst/>
                <a:rect l="l" t="t" r="r" b="b"/>
                <a:pathLst>
                  <a:path w="7732761" h="1104050">
                    <a:moveTo>
                      <a:pt x="0" y="0"/>
                    </a:moveTo>
                    <a:lnTo>
                      <a:pt x="0" y="1104050"/>
                    </a:lnTo>
                    <a:lnTo>
                      <a:pt x="7732761" y="1104050"/>
                    </a:lnTo>
                    <a:lnTo>
                      <a:pt x="7732761" y="0"/>
                    </a:lnTo>
                    <a:lnTo>
                      <a:pt x="0" y="0"/>
                    </a:lnTo>
                    <a:close/>
                    <a:moveTo>
                      <a:pt x="7671801" y="1043090"/>
                    </a:moveTo>
                    <a:lnTo>
                      <a:pt x="59690" y="1043090"/>
                    </a:lnTo>
                    <a:lnTo>
                      <a:pt x="59690" y="59690"/>
                    </a:lnTo>
                    <a:lnTo>
                      <a:pt x="7671801" y="59690"/>
                    </a:lnTo>
                    <a:lnTo>
                      <a:pt x="7671801" y="1043090"/>
                    </a:lnTo>
                    <a:close/>
                  </a:path>
                </a:pathLst>
              </a:custGeom>
              <a:solidFill>
                <a:srgbClr val="1E376D"/>
              </a:solidFill>
            </p:spPr>
            <p:txBody>
              <a:bodyPr/>
              <a:lstStyle/>
              <a:p>
                <a:endParaRPr lang="en-US"/>
              </a:p>
            </p:txBody>
          </p:sp>
        </p:grpSp>
        <p:grpSp>
          <p:nvGrpSpPr>
            <p:cNvPr id="13" name="Group 13"/>
            <p:cNvGrpSpPr/>
            <p:nvPr/>
          </p:nvGrpSpPr>
          <p:grpSpPr>
            <a:xfrm>
              <a:off x="1145917" y="5019957"/>
              <a:ext cx="5147607" cy="1540882"/>
              <a:chOff x="0" y="0"/>
              <a:chExt cx="4626412" cy="1384868"/>
            </a:xfrm>
          </p:grpSpPr>
          <p:sp>
            <p:nvSpPr>
              <p:cNvPr id="14" name="Freeform 14"/>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grpSp>
          <p:nvGrpSpPr>
            <p:cNvPr id="15" name="Group 15"/>
            <p:cNvGrpSpPr/>
            <p:nvPr/>
          </p:nvGrpSpPr>
          <p:grpSpPr>
            <a:xfrm>
              <a:off x="0" y="0"/>
              <a:ext cx="2683807" cy="3206185"/>
              <a:chOff x="0" y="0"/>
              <a:chExt cx="2412072" cy="2881560"/>
            </a:xfrm>
          </p:grpSpPr>
          <p:sp>
            <p:nvSpPr>
              <p:cNvPr id="16" name="Freeform 16"/>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sp>
        <p:nvSpPr>
          <p:cNvPr id="17" name="TextBox 17"/>
          <p:cNvSpPr txBox="1"/>
          <p:nvPr/>
        </p:nvSpPr>
        <p:spPr>
          <a:xfrm>
            <a:off x="1173756" y="642172"/>
            <a:ext cx="13670189" cy="837063"/>
          </a:xfrm>
          <a:prstGeom prst="rect">
            <a:avLst/>
          </a:prstGeom>
        </p:spPr>
        <p:txBody>
          <a:bodyPr lIns="0" tIns="0" rIns="0" bIns="0" rtlCol="0" anchor="t">
            <a:spAutoFit/>
          </a:bodyPr>
          <a:lstStyle/>
          <a:p>
            <a:pPr marL="0" lvl="0" indent="0" algn="l">
              <a:lnSpc>
                <a:spcPts val="6324"/>
              </a:lnSpc>
              <a:spcBef>
                <a:spcPct val="0"/>
              </a:spcBef>
            </a:pPr>
            <a:r>
              <a:rPr lang="en-US" sz="6200">
                <a:solidFill>
                  <a:srgbClr val="000000"/>
                </a:solidFill>
                <a:latin typeface="Montserrat Classic Bold"/>
              </a:rPr>
              <a:t> Citation</a:t>
            </a:r>
          </a:p>
        </p:txBody>
      </p:sp>
      <p:sp>
        <p:nvSpPr>
          <p:cNvPr id="18" name="TextBox 18"/>
          <p:cNvSpPr txBox="1"/>
          <p:nvPr/>
        </p:nvSpPr>
        <p:spPr>
          <a:xfrm>
            <a:off x="1863134" y="2495456"/>
            <a:ext cx="14561731" cy="3996054"/>
          </a:xfrm>
          <a:prstGeom prst="rect">
            <a:avLst/>
          </a:prstGeom>
        </p:spPr>
        <p:txBody>
          <a:bodyPr lIns="0" tIns="0" rIns="0" bIns="0" rtlCol="0" anchor="t">
            <a:spAutoFit/>
          </a:bodyPr>
          <a:lstStyle/>
          <a:p>
            <a:pPr marL="604526" lvl="1" indent="-302263">
              <a:lnSpc>
                <a:spcPts val="3920"/>
              </a:lnSpc>
              <a:buFont typeface="Arial"/>
              <a:buChar char="•"/>
            </a:pPr>
            <a:r>
              <a:rPr lang="en-US" sz="2800">
                <a:solidFill>
                  <a:srgbClr val="000000"/>
                </a:solidFill>
                <a:latin typeface="Calibri (MS)"/>
              </a:rPr>
              <a:t>Human Resource Management (SHRM) </a:t>
            </a:r>
            <a:r>
              <a:rPr lang="en-US" sz="2800">
                <a:solidFill>
                  <a:srgbClr val="000000"/>
                </a:solidFill>
                <a:latin typeface="Calibri (MS)"/>
                <a:hlinkClick r:id="rId2" tooltip="https://www.shrm.org/resourcesandtools/tools-and-samples/hr-forms/pages/turnover-cost-calculation-spreadsheet.aspx"/>
              </a:rPr>
              <a:t>Turnover Cost Calculation Spreadsheet</a:t>
            </a:r>
            <a:r>
              <a:rPr lang="en-US" sz="2800">
                <a:solidFill>
                  <a:srgbClr val="000000"/>
                </a:solidFill>
                <a:latin typeface="Calibri (MS)"/>
              </a:rPr>
              <a:t>. https://www.shrm.org/resourcesandtools/tools-and-samples/hr-forms/pages/turnover-cost-calculation-spreadsheet.aspx</a:t>
            </a:r>
          </a:p>
          <a:p>
            <a:pPr marL="604526" lvl="1" indent="-302263">
              <a:lnSpc>
                <a:spcPts val="3920"/>
              </a:lnSpc>
              <a:buFont typeface="Arial"/>
              <a:buChar char="•"/>
            </a:pPr>
            <a:r>
              <a:rPr lang="en-US" sz="2800">
                <a:solidFill>
                  <a:srgbClr val="000000"/>
                </a:solidFill>
                <a:latin typeface="Calibri (MS)"/>
              </a:rPr>
              <a:t>Welch, Brantmeier. Examining Employee Retention and Motivation Trends in Research Administration. https://files.eric.ed.gov/fulltext/EJ1325462.pdf</a:t>
            </a:r>
          </a:p>
          <a:p>
            <a:pPr marL="604526" lvl="1" indent="-302263">
              <a:lnSpc>
                <a:spcPts val="3920"/>
              </a:lnSpc>
              <a:buFont typeface="Arial"/>
              <a:buChar char="•"/>
            </a:pPr>
            <a:r>
              <a:rPr lang="en-US" sz="2800">
                <a:solidFill>
                  <a:srgbClr val="000000"/>
                </a:solidFill>
                <a:latin typeface="Calibri (MS)"/>
              </a:rPr>
              <a:t>The $12 Billion Opportunity in HR Technology</a:t>
            </a:r>
          </a:p>
          <a:p>
            <a:pPr>
              <a:lnSpc>
                <a:spcPts val="3920"/>
              </a:lnSpc>
            </a:pPr>
            <a:r>
              <a:rPr lang="en-US" sz="2800">
                <a:solidFill>
                  <a:srgbClr val="000000"/>
                </a:solidFill>
                <a:latin typeface="Calibri (MS)"/>
              </a:rPr>
              <a:t>       https://www.bcg.com/publications/2022/billion-dollar-opportunity-in-hr-technology</a:t>
            </a:r>
          </a:p>
          <a:p>
            <a:pPr marL="604526" lvl="1" indent="-302263">
              <a:lnSpc>
                <a:spcPts val="3920"/>
              </a:lnSpc>
              <a:buFont typeface="Arial"/>
              <a:buChar char="•"/>
            </a:pPr>
            <a:r>
              <a:rPr lang="en-US" sz="2800">
                <a:solidFill>
                  <a:srgbClr val="000000"/>
                </a:solidFill>
                <a:latin typeface="Calibri (MS)"/>
                <a:hlinkClick r:id="rId3" tooltip="https://truelist.co/"/>
              </a:rPr>
              <a:t>TrueList</a:t>
            </a:r>
            <a:r>
              <a:rPr lang="en-US" sz="2800">
                <a:solidFill>
                  <a:srgbClr val="000000"/>
                </a:solidFill>
                <a:latin typeface="Calibri (MS)"/>
              </a:rPr>
              <a:t> HR Statistics – 2023 https://truelist.co/blog/hr-statistics/</a:t>
            </a:r>
          </a:p>
        </p:txBody>
      </p:sp>
      <p:sp>
        <p:nvSpPr>
          <p:cNvPr id="19" name="TextBox 19"/>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07729" y="2278864"/>
            <a:ext cx="5584228" cy="1767061"/>
            <a:chOff x="0" y="0"/>
            <a:chExt cx="6691767" cy="2117529"/>
          </a:xfrm>
        </p:grpSpPr>
        <p:sp>
          <p:nvSpPr>
            <p:cNvPr id="3" name="Freeform 3"/>
            <p:cNvSpPr/>
            <p:nvPr/>
          </p:nvSpPr>
          <p:spPr>
            <a:xfrm>
              <a:off x="0" y="0"/>
              <a:ext cx="6691768" cy="2117529"/>
            </a:xfrm>
            <a:custGeom>
              <a:avLst/>
              <a:gdLst/>
              <a:ahLst/>
              <a:cxnLst/>
              <a:rect l="l" t="t" r="r" b="b"/>
              <a:pathLst>
                <a:path w="6691768" h="2117529">
                  <a:moveTo>
                    <a:pt x="0" y="0"/>
                  </a:moveTo>
                  <a:lnTo>
                    <a:pt x="0" y="2117529"/>
                  </a:lnTo>
                  <a:lnTo>
                    <a:pt x="6691768" y="2117529"/>
                  </a:lnTo>
                  <a:lnTo>
                    <a:pt x="6691768" y="0"/>
                  </a:lnTo>
                  <a:lnTo>
                    <a:pt x="0" y="0"/>
                  </a:lnTo>
                  <a:close/>
                  <a:moveTo>
                    <a:pt x="6630808" y="2056568"/>
                  </a:moveTo>
                  <a:lnTo>
                    <a:pt x="59690" y="2056568"/>
                  </a:lnTo>
                  <a:lnTo>
                    <a:pt x="59690" y="59690"/>
                  </a:lnTo>
                  <a:lnTo>
                    <a:pt x="6630808" y="59690"/>
                  </a:lnTo>
                  <a:lnTo>
                    <a:pt x="6630808" y="2056568"/>
                  </a:lnTo>
                  <a:close/>
                </a:path>
              </a:pathLst>
            </a:custGeom>
            <a:solidFill>
              <a:srgbClr val="D7AB29"/>
            </a:solidFill>
          </p:spPr>
          <p:txBody>
            <a:bodyPr/>
            <a:lstStyle/>
            <a:p>
              <a:endParaRPr lang="en-US"/>
            </a:p>
          </p:txBody>
        </p:sp>
      </p:grpSp>
      <p:grpSp>
        <p:nvGrpSpPr>
          <p:cNvPr id="4" name="Group 4"/>
          <p:cNvGrpSpPr/>
          <p:nvPr/>
        </p:nvGrpSpPr>
        <p:grpSpPr>
          <a:xfrm>
            <a:off x="2013282" y="6091348"/>
            <a:ext cx="2595154" cy="1702246"/>
            <a:chOff x="0" y="0"/>
            <a:chExt cx="3109860" cy="2039858"/>
          </a:xfrm>
        </p:grpSpPr>
        <p:sp>
          <p:nvSpPr>
            <p:cNvPr id="5" name="Freeform 5"/>
            <p:cNvSpPr/>
            <p:nvPr/>
          </p:nvSpPr>
          <p:spPr>
            <a:xfrm>
              <a:off x="0" y="0"/>
              <a:ext cx="3109860" cy="2039858"/>
            </a:xfrm>
            <a:custGeom>
              <a:avLst/>
              <a:gdLst/>
              <a:ahLst/>
              <a:cxnLst/>
              <a:rect l="l" t="t" r="r" b="b"/>
              <a:pathLst>
                <a:path w="3109860" h="2039858">
                  <a:moveTo>
                    <a:pt x="0" y="0"/>
                  </a:moveTo>
                  <a:lnTo>
                    <a:pt x="0" y="2039858"/>
                  </a:lnTo>
                  <a:lnTo>
                    <a:pt x="3109860" y="2039858"/>
                  </a:lnTo>
                  <a:lnTo>
                    <a:pt x="3109860" y="0"/>
                  </a:lnTo>
                  <a:lnTo>
                    <a:pt x="0" y="0"/>
                  </a:lnTo>
                  <a:close/>
                  <a:moveTo>
                    <a:pt x="3048900" y="1978898"/>
                  </a:moveTo>
                  <a:lnTo>
                    <a:pt x="59690" y="1978898"/>
                  </a:lnTo>
                  <a:lnTo>
                    <a:pt x="59690" y="59690"/>
                  </a:lnTo>
                  <a:lnTo>
                    <a:pt x="3048900" y="59690"/>
                  </a:lnTo>
                  <a:lnTo>
                    <a:pt x="3048900" y="1978898"/>
                  </a:lnTo>
                  <a:close/>
                </a:path>
              </a:pathLst>
            </a:custGeom>
            <a:solidFill>
              <a:srgbClr val="1E376D"/>
            </a:solidFill>
          </p:spPr>
          <p:txBody>
            <a:bodyPr/>
            <a:lstStyle/>
            <a:p>
              <a:endParaRPr lang="en-US"/>
            </a:p>
          </p:txBody>
        </p:sp>
      </p:grpSp>
      <p:grpSp>
        <p:nvGrpSpPr>
          <p:cNvPr id="6" name="Group 6"/>
          <p:cNvGrpSpPr/>
          <p:nvPr/>
        </p:nvGrpSpPr>
        <p:grpSpPr>
          <a:xfrm>
            <a:off x="3655631" y="3679342"/>
            <a:ext cx="10976739" cy="3011026"/>
            <a:chOff x="0" y="0"/>
            <a:chExt cx="13153794" cy="3608213"/>
          </a:xfrm>
        </p:grpSpPr>
        <p:sp>
          <p:nvSpPr>
            <p:cNvPr id="7" name="Freeform 7"/>
            <p:cNvSpPr/>
            <p:nvPr/>
          </p:nvSpPr>
          <p:spPr>
            <a:xfrm>
              <a:off x="0" y="0"/>
              <a:ext cx="13153794" cy="3608213"/>
            </a:xfrm>
            <a:custGeom>
              <a:avLst/>
              <a:gdLst/>
              <a:ahLst/>
              <a:cxnLst/>
              <a:rect l="l" t="t" r="r" b="b"/>
              <a:pathLst>
                <a:path w="13153794" h="3608213">
                  <a:moveTo>
                    <a:pt x="0" y="0"/>
                  </a:moveTo>
                  <a:lnTo>
                    <a:pt x="0" y="3608213"/>
                  </a:lnTo>
                  <a:lnTo>
                    <a:pt x="13153794" y="3608213"/>
                  </a:lnTo>
                  <a:lnTo>
                    <a:pt x="13153794" y="0"/>
                  </a:lnTo>
                  <a:lnTo>
                    <a:pt x="0" y="0"/>
                  </a:lnTo>
                  <a:close/>
                  <a:moveTo>
                    <a:pt x="13092835" y="3547253"/>
                  </a:moveTo>
                  <a:lnTo>
                    <a:pt x="59690" y="3547253"/>
                  </a:lnTo>
                  <a:lnTo>
                    <a:pt x="59690" y="59690"/>
                  </a:lnTo>
                  <a:lnTo>
                    <a:pt x="13092835" y="59690"/>
                  </a:lnTo>
                  <a:lnTo>
                    <a:pt x="13092835" y="3547253"/>
                  </a:lnTo>
                  <a:close/>
                </a:path>
              </a:pathLst>
            </a:custGeom>
            <a:solidFill>
              <a:srgbClr val="D7AB29"/>
            </a:solidFill>
          </p:spPr>
          <p:txBody>
            <a:bodyPr/>
            <a:lstStyle/>
            <a:p>
              <a:endParaRPr lang="en-US"/>
            </a:p>
          </p:txBody>
        </p:sp>
      </p:grpSp>
      <p:grpSp>
        <p:nvGrpSpPr>
          <p:cNvPr id="8" name="Group 8"/>
          <p:cNvGrpSpPr/>
          <p:nvPr/>
        </p:nvGrpSpPr>
        <p:grpSpPr>
          <a:xfrm>
            <a:off x="8679460" y="6916277"/>
            <a:ext cx="5207820" cy="1083468"/>
            <a:chOff x="0" y="0"/>
            <a:chExt cx="6240705" cy="1298356"/>
          </a:xfrm>
        </p:grpSpPr>
        <p:sp>
          <p:nvSpPr>
            <p:cNvPr id="9" name="Freeform 9"/>
            <p:cNvSpPr/>
            <p:nvPr/>
          </p:nvSpPr>
          <p:spPr>
            <a:xfrm>
              <a:off x="0" y="0"/>
              <a:ext cx="6240705" cy="1298356"/>
            </a:xfrm>
            <a:custGeom>
              <a:avLst/>
              <a:gdLst/>
              <a:ahLst/>
              <a:cxnLst/>
              <a:rect l="l" t="t" r="r" b="b"/>
              <a:pathLst>
                <a:path w="6240705" h="1298356">
                  <a:moveTo>
                    <a:pt x="0" y="0"/>
                  </a:moveTo>
                  <a:lnTo>
                    <a:pt x="0" y="1298356"/>
                  </a:lnTo>
                  <a:lnTo>
                    <a:pt x="6240705" y="1298356"/>
                  </a:lnTo>
                  <a:lnTo>
                    <a:pt x="6240705" y="0"/>
                  </a:lnTo>
                  <a:lnTo>
                    <a:pt x="0" y="0"/>
                  </a:lnTo>
                  <a:close/>
                  <a:moveTo>
                    <a:pt x="6179745" y="1237396"/>
                  </a:moveTo>
                  <a:lnTo>
                    <a:pt x="59690" y="1237396"/>
                  </a:lnTo>
                  <a:lnTo>
                    <a:pt x="59690" y="59690"/>
                  </a:lnTo>
                  <a:lnTo>
                    <a:pt x="6179745" y="59690"/>
                  </a:lnTo>
                  <a:lnTo>
                    <a:pt x="6179745" y="1237396"/>
                  </a:lnTo>
                  <a:close/>
                </a:path>
              </a:pathLst>
            </a:custGeom>
            <a:solidFill>
              <a:srgbClr val="1E376D"/>
            </a:solidFill>
          </p:spPr>
          <p:txBody>
            <a:bodyPr/>
            <a:lstStyle/>
            <a:p>
              <a:endParaRPr lang="en-US"/>
            </a:p>
          </p:txBody>
        </p:sp>
      </p:grpSp>
      <p:grpSp>
        <p:nvGrpSpPr>
          <p:cNvPr id="10" name="Group 10"/>
          <p:cNvGrpSpPr/>
          <p:nvPr/>
        </p:nvGrpSpPr>
        <p:grpSpPr>
          <a:xfrm>
            <a:off x="5018461" y="621792"/>
            <a:ext cx="1186003" cy="3414608"/>
            <a:chOff x="0" y="0"/>
            <a:chExt cx="1421228" cy="4091840"/>
          </a:xfrm>
        </p:grpSpPr>
        <p:sp>
          <p:nvSpPr>
            <p:cNvPr id="11" name="Freeform 11"/>
            <p:cNvSpPr/>
            <p:nvPr/>
          </p:nvSpPr>
          <p:spPr>
            <a:xfrm>
              <a:off x="0" y="0"/>
              <a:ext cx="1421228" cy="4091840"/>
            </a:xfrm>
            <a:custGeom>
              <a:avLst/>
              <a:gdLst/>
              <a:ahLst/>
              <a:cxnLst/>
              <a:rect l="l" t="t" r="r" b="b"/>
              <a:pathLst>
                <a:path w="1421228" h="4091840">
                  <a:moveTo>
                    <a:pt x="0" y="0"/>
                  </a:moveTo>
                  <a:lnTo>
                    <a:pt x="0" y="4091840"/>
                  </a:lnTo>
                  <a:lnTo>
                    <a:pt x="1421228" y="4091840"/>
                  </a:lnTo>
                  <a:lnTo>
                    <a:pt x="1421228" y="0"/>
                  </a:lnTo>
                  <a:lnTo>
                    <a:pt x="0" y="0"/>
                  </a:lnTo>
                  <a:close/>
                  <a:moveTo>
                    <a:pt x="1360268" y="4030880"/>
                  </a:moveTo>
                  <a:lnTo>
                    <a:pt x="59690" y="4030880"/>
                  </a:lnTo>
                  <a:lnTo>
                    <a:pt x="59690" y="59690"/>
                  </a:lnTo>
                  <a:lnTo>
                    <a:pt x="1360268" y="59690"/>
                  </a:lnTo>
                  <a:lnTo>
                    <a:pt x="1360268" y="4030880"/>
                  </a:lnTo>
                  <a:close/>
                </a:path>
              </a:pathLst>
            </a:custGeom>
            <a:solidFill>
              <a:srgbClr val="1E376D"/>
            </a:solidFill>
          </p:spPr>
          <p:txBody>
            <a:bodyPr/>
            <a:lstStyle/>
            <a:p>
              <a:endParaRPr lang="en-US"/>
            </a:p>
          </p:txBody>
        </p:sp>
      </p:grpSp>
      <p:grpSp>
        <p:nvGrpSpPr>
          <p:cNvPr id="12" name="Group 12"/>
          <p:cNvGrpSpPr/>
          <p:nvPr/>
        </p:nvGrpSpPr>
        <p:grpSpPr>
          <a:xfrm>
            <a:off x="4313885" y="7311082"/>
            <a:ext cx="1297577" cy="1025826"/>
            <a:chOff x="0" y="0"/>
            <a:chExt cx="1554930" cy="1229282"/>
          </a:xfrm>
        </p:grpSpPr>
        <p:sp>
          <p:nvSpPr>
            <p:cNvPr id="13" name="Freeform 13"/>
            <p:cNvSpPr/>
            <p:nvPr/>
          </p:nvSpPr>
          <p:spPr>
            <a:xfrm>
              <a:off x="0" y="0"/>
              <a:ext cx="1554930" cy="1229282"/>
            </a:xfrm>
            <a:custGeom>
              <a:avLst/>
              <a:gdLst/>
              <a:ahLst/>
              <a:cxnLst/>
              <a:rect l="l" t="t" r="r" b="b"/>
              <a:pathLst>
                <a:path w="1554930" h="1229282">
                  <a:moveTo>
                    <a:pt x="0" y="0"/>
                  </a:moveTo>
                  <a:lnTo>
                    <a:pt x="0" y="1229282"/>
                  </a:lnTo>
                  <a:lnTo>
                    <a:pt x="1554930" y="1229282"/>
                  </a:lnTo>
                  <a:lnTo>
                    <a:pt x="1554930" y="0"/>
                  </a:lnTo>
                  <a:lnTo>
                    <a:pt x="0" y="0"/>
                  </a:lnTo>
                  <a:close/>
                  <a:moveTo>
                    <a:pt x="1493970" y="1168322"/>
                  </a:moveTo>
                  <a:lnTo>
                    <a:pt x="59690" y="1168322"/>
                  </a:lnTo>
                  <a:lnTo>
                    <a:pt x="59690" y="59690"/>
                  </a:lnTo>
                  <a:lnTo>
                    <a:pt x="1493970" y="59690"/>
                  </a:lnTo>
                  <a:lnTo>
                    <a:pt x="1493970" y="1168322"/>
                  </a:lnTo>
                  <a:close/>
                </a:path>
              </a:pathLst>
            </a:custGeom>
            <a:solidFill>
              <a:srgbClr val="D7AB29"/>
            </a:solidFill>
          </p:spPr>
          <p:txBody>
            <a:bodyPr/>
            <a:lstStyle/>
            <a:p>
              <a:endParaRPr lang="en-US"/>
            </a:p>
          </p:txBody>
        </p:sp>
      </p:grpSp>
      <p:grpSp>
        <p:nvGrpSpPr>
          <p:cNvPr id="14" name="Group 14"/>
          <p:cNvGrpSpPr/>
          <p:nvPr/>
        </p:nvGrpSpPr>
        <p:grpSpPr>
          <a:xfrm>
            <a:off x="12075687" y="7311082"/>
            <a:ext cx="724157" cy="2344404"/>
            <a:chOff x="0" y="0"/>
            <a:chExt cx="867781" cy="2809378"/>
          </a:xfrm>
        </p:grpSpPr>
        <p:sp>
          <p:nvSpPr>
            <p:cNvPr id="15" name="Freeform 15"/>
            <p:cNvSpPr/>
            <p:nvPr/>
          </p:nvSpPr>
          <p:spPr>
            <a:xfrm>
              <a:off x="0" y="0"/>
              <a:ext cx="867781" cy="2809378"/>
            </a:xfrm>
            <a:custGeom>
              <a:avLst/>
              <a:gdLst/>
              <a:ahLst/>
              <a:cxnLst/>
              <a:rect l="l" t="t" r="r" b="b"/>
              <a:pathLst>
                <a:path w="867781" h="2809378">
                  <a:moveTo>
                    <a:pt x="0" y="0"/>
                  </a:moveTo>
                  <a:lnTo>
                    <a:pt x="0" y="2809378"/>
                  </a:lnTo>
                  <a:lnTo>
                    <a:pt x="867781" y="2809378"/>
                  </a:lnTo>
                  <a:lnTo>
                    <a:pt x="867781" y="0"/>
                  </a:lnTo>
                  <a:lnTo>
                    <a:pt x="0" y="0"/>
                  </a:lnTo>
                  <a:close/>
                  <a:moveTo>
                    <a:pt x="806821" y="2748418"/>
                  </a:moveTo>
                  <a:lnTo>
                    <a:pt x="59690" y="2748418"/>
                  </a:lnTo>
                  <a:lnTo>
                    <a:pt x="59690" y="59690"/>
                  </a:lnTo>
                  <a:lnTo>
                    <a:pt x="806821" y="59690"/>
                  </a:lnTo>
                  <a:lnTo>
                    <a:pt x="806821" y="2748418"/>
                  </a:lnTo>
                  <a:close/>
                </a:path>
              </a:pathLst>
            </a:custGeom>
            <a:solidFill>
              <a:srgbClr val="D7AB29"/>
            </a:solidFill>
          </p:spPr>
          <p:txBody>
            <a:bodyPr/>
            <a:lstStyle/>
            <a:p>
              <a:endParaRPr lang="en-US"/>
            </a:p>
          </p:txBody>
        </p:sp>
      </p:grpSp>
      <p:grpSp>
        <p:nvGrpSpPr>
          <p:cNvPr id="16" name="Group 16"/>
          <p:cNvGrpSpPr/>
          <p:nvPr/>
        </p:nvGrpSpPr>
        <p:grpSpPr>
          <a:xfrm>
            <a:off x="13887280" y="2790377"/>
            <a:ext cx="2551066" cy="1595886"/>
            <a:chOff x="0" y="0"/>
            <a:chExt cx="3057028" cy="1912403"/>
          </a:xfrm>
        </p:grpSpPr>
        <p:sp>
          <p:nvSpPr>
            <p:cNvPr id="17" name="Freeform 17"/>
            <p:cNvSpPr/>
            <p:nvPr/>
          </p:nvSpPr>
          <p:spPr>
            <a:xfrm>
              <a:off x="0" y="0"/>
              <a:ext cx="3057028" cy="1912403"/>
            </a:xfrm>
            <a:custGeom>
              <a:avLst/>
              <a:gdLst/>
              <a:ahLst/>
              <a:cxnLst/>
              <a:rect l="l" t="t" r="r" b="b"/>
              <a:pathLst>
                <a:path w="3057028" h="1912403">
                  <a:moveTo>
                    <a:pt x="0" y="0"/>
                  </a:moveTo>
                  <a:lnTo>
                    <a:pt x="0" y="1912403"/>
                  </a:lnTo>
                  <a:lnTo>
                    <a:pt x="3057028" y="1912403"/>
                  </a:lnTo>
                  <a:lnTo>
                    <a:pt x="3057028" y="0"/>
                  </a:lnTo>
                  <a:lnTo>
                    <a:pt x="0" y="0"/>
                  </a:lnTo>
                  <a:close/>
                  <a:moveTo>
                    <a:pt x="2996068" y="1851443"/>
                  </a:moveTo>
                  <a:lnTo>
                    <a:pt x="59690" y="1851443"/>
                  </a:lnTo>
                  <a:lnTo>
                    <a:pt x="59690" y="59690"/>
                  </a:lnTo>
                  <a:lnTo>
                    <a:pt x="2996068" y="59690"/>
                  </a:lnTo>
                  <a:lnTo>
                    <a:pt x="2996068" y="1851443"/>
                  </a:lnTo>
                  <a:close/>
                </a:path>
              </a:pathLst>
            </a:custGeom>
            <a:solidFill>
              <a:srgbClr val="1E376D"/>
            </a:solidFill>
          </p:spPr>
          <p:txBody>
            <a:bodyPr/>
            <a:lstStyle/>
            <a:p>
              <a:endParaRPr lang="en-US"/>
            </a:p>
          </p:txBody>
        </p:sp>
      </p:grpSp>
      <p:sp>
        <p:nvSpPr>
          <p:cNvPr id="18" name="TextBox 18"/>
          <p:cNvSpPr txBox="1"/>
          <p:nvPr/>
        </p:nvSpPr>
        <p:spPr>
          <a:xfrm>
            <a:off x="4313885" y="4557713"/>
            <a:ext cx="9660229" cy="1343024"/>
          </a:xfrm>
          <a:prstGeom prst="rect">
            <a:avLst/>
          </a:prstGeom>
        </p:spPr>
        <p:txBody>
          <a:bodyPr lIns="0" tIns="0" rIns="0" bIns="0" rtlCol="0" anchor="t">
            <a:spAutoFit/>
          </a:bodyPr>
          <a:lstStyle/>
          <a:p>
            <a:pPr algn="ctr">
              <a:lnSpc>
                <a:spcPts val="10199"/>
              </a:lnSpc>
            </a:pPr>
            <a:r>
              <a:rPr lang="en-US" sz="9999">
                <a:solidFill>
                  <a:srgbClr val="000000"/>
                </a:solidFill>
                <a:latin typeface="Montserrat Classic"/>
              </a:rPr>
              <a:t>THANK YOU</a:t>
            </a:r>
          </a:p>
        </p:txBody>
      </p:sp>
      <p:sp>
        <p:nvSpPr>
          <p:cNvPr id="19" name="TextBox 19"/>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19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5052481" y="-467346"/>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403155" y="-1193040"/>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17713611" y="849970"/>
            <a:ext cx="895906" cy="7103763"/>
            <a:chOff x="0" y="0"/>
            <a:chExt cx="1073594" cy="8512678"/>
          </a:xfrm>
        </p:grpSpPr>
        <p:sp>
          <p:nvSpPr>
            <p:cNvPr id="11" name="Freeform 11"/>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12" name="Group 12"/>
          <p:cNvGrpSpPr/>
          <p:nvPr/>
        </p:nvGrpSpPr>
        <p:grpSpPr>
          <a:xfrm>
            <a:off x="-234071" y="7362644"/>
            <a:ext cx="1230735" cy="3193810"/>
            <a:chOff x="0" y="0"/>
            <a:chExt cx="1474831" cy="3827250"/>
          </a:xfrm>
        </p:grpSpPr>
        <p:sp>
          <p:nvSpPr>
            <p:cNvPr id="13" name="Freeform 13"/>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4" name="Group 14"/>
          <p:cNvGrpSpPr/>
          <p:nvPr/>
        </p:nvGrpSpPr>
        <p:grpSpPr>
          <a:xfrm>
            <a:off x="244792" y="9429074"/>
            <a:ext cx="3860705" cy="1155661"/>
            <a:chOff x="0" y="0"/>
            <a:chExt cx="4626412" cy="1384868"/>
          </a:xfrm>
        </p:grpSpPr>
        <p:sp>
          <p:nvSpPr>
            <p:cNvPr id="15" name="Freeform 15"/>
            <p:cNvSpPr/>
            <p:nvPr/>
          </p:nvSpPr>
          <p:spPr>
            <a:xfrm>
              <a:off x="0" y="0"/>
              <a:ext cx="4626413" cy="1384868"/>
            </a:xfrm>
            <a:custGeom>
              <a:avLst/>
              <a:gdLst/>
              <a:ahLst/>
              <a:cxnLst/>
              <a:rect l="l" t="t" r="r" b="b"/>
              <a:pathLst>
                <a:path w="4626413" h="1384868">
                  <a:moveTo>
                    <a:pt x="0" y="0"/>
                  </a:moveTo>
                  <a:lnTo>
                    <a:pt x="0" y="1384868"/>
                  </a:lnTo>
                  <a:lnTo>
                    <a:pt x="4626413" y="1384868"/>
                  </a:lnTo>
                  <a:lnTo>
                    <a:pt x="4626413" y="0"/>
                  </a:lnTo>
                  <a:lnTo>
                    <a:pt x="0" y="0"/>
                  </a:lnTo>
                  <a:close/>
                  <a:moveTo>
                    <a:pt x="4565452" y="1323908"/>
                  </a:moveTo>
                  <a:lnTo>
                    <a:pt x="59690" y="1323908"/>
                  </a:lnTo>
                  <a:lnTo>
                    <a:pt x="59690" y="59690"/>
                  </a:lnTo>
                  <a:lnTo>
                    <a:pt x="4565452" y="59690"/>
                  </a:lnTo>
                  <a:lnTo>
                    <a:pt x="4565452" y="1323908"/>
                  </a:lnTo>
                  <a:close/>
                </a:path>
              </a:pathLst>
            </a:custGeom>
            <a:solidFill>
              <a:srgbClr val="D7AB29"/>
            </a:solidFill>
          </p:spPr>
          <p:txBody>
            <a:bodyPr/>
            <a:lstStyle/>
            <a:p>
              <a:endParaRPr lang="en-US"/>
            </a:p>
          </p:txBody>
        </p:sp>
      </p:grpSp>
      <p:sp>
        <p:nvSpPr>
          <p:cNvPr id="16" name="Freeform 16"/>
          <p:cNvSpPr/>
          <p:nvPr/>
        </p:nvSpPr>
        <p:spPr>
          <a:xfrm>
            <a:off x="2408473" y="4339529"/>
            <a:ext cx="2769095" cy="1107638"/>
          </a:xfrm>
          <a:custGeom>
            <a:avLst/>
            <a:gdLst/>
            <a:ahLst/>
            <a:cxnLst/>
            <a:rect l="l" t="t" r="r" b="b"/>
            <a:pathLst>
              <a:path w="2769095" h="1107638">
                <a:moveTo>
                  <a:pt x="0" y="0"/>
                </a:moveTo>
                <a:lnTo>
                  <a:pt x="2769095" y="0"/>
                </a:lnTo>
                <a:lnTo>
                  <a:pt x="2769095" y="1107638"/>
                </a:lnTo>
                <a:lnTo>
                  <a:pt x="0" y="11076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7" name="Freeform 17"/>
          <p:cNvSpPr/>
          <p:nvPr/>
        </p:nvSpPr>
        <p:spPr>
          <a:xfrm>
            <a:off x="6978687" y="4339529"/>
            <a:ext cx="3637768" cy="1796148"/>
          </a:xfrm>
          <a:custGeom>
            <a:avLst/>
            <a:gdLst/>
            <a:ahLst/>
            <a:cxnLst/>
            <a:rect l="l" t="t" r="r" b="b"/>
            <a:pathLst>
              <a:path w="3637768" h="1796148">
                <a:moveTo>
                  <a:pt x="0" y="0"/>
                </a:moveTo>
                <a:lnTo>
                  <a:pt x="3637768" y="0"/>
                </a:lnTo>
                <a:lnTo>
                  <a:pt x="3637768" y="1796148"/>
                </a:lnTo>
                <a:lnTo>
                  <a:pt x="0" y="1796148"/>
                </a:lnTo>
                <a:lnTo>
                  <a:pt x="0" y="0"/>
                </a:lnTo>
                <a:close/>
              </a:path>
            </a:pathLst>
          </a:custGeom>
          <a:blipFill>
            <a:blip r:embed="rId5"/>
            <a:stretch>
              <a:fillRect/>
            </a:stretch>
          </a:blipFill>
        </p:spPr>
        <p:txBody>
          <a:bodyPr/>
          <a:lstStyle/>
          <a:p>
            <a:endParaRPr lang="en-US"/>
          </a:p>
        </p:txBody>
      </p:sp>
      <p:sp>
        <p:nvSpPr>
          <p:cNvPr id="18" name="TextBox 18"/>
          <p:cNvSpPr txBox="1"/>
          <p:nvPr/>
        </p:nvSpPr>
        <p:spPr>
          <a:xfrm>
            <a:off x="2774483" y="8163283"/>
            <a:ext cx="15683946" cy="528954"/>
          </a:xfrm>
          <a:prstGeom prst="rect">
            <a:avLst/>
          </a:prstGeom>
        </p:spPr>
        <p:txBody>
          <a:bodyPr lIns="0" tIns="0" rIns="0" bIns="0" rtlCol="0" anchor="t">
            <a:spAutoFit/>
          </a:bodyPr>
          <a:lstStyle/>
          <a:p>
            <a:pPr>
              <a:lnSpc>
                <a:spcPts val="3920"/>
              </a:lnSpc>
            </a:pPr>
            <a:r>
              <a:rPr lang="en-US" sz="2800">
                <a:solidFill>
                  <a:srgbClr val="1E376D"/>
                </a:solidFill>
                <a:latin typeface="Calibri (MS) Bold Italics"/>
              </a:rPr>
              <a:t>HR plays a key role in developing, reinforcing and changing the culture of an organisation.</a:t>
            </a:r>
          </a:p>
        </p:txBody>
      </p:sp>
      <p:sp>
        <p:nvSpPr>
          <p:cNvPr id="19" name="TextBox 19"/>
          <p:cNvSpPr txBox="1"/>
          <p:nvPr/>
        </p:nvSpPr>
        <p:spPr>
          <a:xfrm>
            <a:off x="2404467" y="3574151"/>
            <a:ext cx="4272335" cy="523875"/>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Calibri (MS) Bold"/>
              </a:rPr>
              <a:t>Factors Impacting Revenue</a:t>
            </a:r>
          </a:p>
        </p:txBody>
      </p:sp>
      <p:sp>
        <p:nvSpPr>
          <p:cNvPr id="20" name="TextBox 20"/>
          <p:cNvSpPr txBox="1"/>
          <p:nvPr/>
        </p:nvSpPr>
        <p:spPr>
          <a:xfrm>
            <a:off x="11885194" y="3574151"/>
            <a:ext cx="3557000" cy="523875"/>
          </a:xfrm>
          <a:prstGeom prst="rect">
            <a:avLst/>
          </a:prstGeom>
        </p:spPr>
        <p:txBody>
          <a:bodyPr lIns="0" tIns="0" rIns="0" bIns="0" rtlCol="0" anchor="t">
            <a:spAutoFit/>
          </a:bodyPr>
          <a:lstStyle/>
          <a:p>
            <a:pPr algn="ctr">
              <a:lnSpc>
                <a:spcPts val="3600"/>
              </a:lnSpc>
              <a:spcBef>
                <a:spcPct val="0"/>
              </a:spcBef>
            </a:pPr>
            <a:r>
              <a:rPr lang="en-US" sz="3000">
                <a:solidFill>
                  <a:srgbClr val="000000"/>
                </a:solidFill>
                <a:latin typeface="Calibri (MS) Bold"/>
              </a:rPr>
              <a:t>Cost Breakdown</a:t>
            </a:r>
          </a:p>
        </p:txBody>
      </p:sp>
      <p:sp>
        <p:nvSpPr>
          <p:cNvPr id="21" name="TextBox 21"/>
          <p:cNvSpPr txBox="1"/>
          <p:nvPr/>
        </p:nvSpPr>
        <p:spPr>
          <a:xfrm>
            <a:off x="1808061" y="4518753"/>
            <a:ext cx="4409926" cy="2049780"/>
          </a:xfrm>
          <a:prstGeom prst="rect">
            <a:avLst/>
          </a:prstGeom>
        </p:spPr>
        <p:txBody>
          <a:bodyPr lIns="0" tIns="0" rIns="0" bIns="0" rtlCol="0" anchor="t">
            <a:spAutoFit/>
          </a:bodyPr>
          <a:lstStyle/>
          <a:p>
            <a:pPr marL="582930" lvl="1" indent="-291465">
              <a:lnSpc>
                <a:spcPts val="5400"/>
              </a:lnSpc>
              <a:buFont typeface="Arial"/>
              <a:buChar char="•"/>
            </a:pPr>
            <a:r>
              <a:rPr lang="en-US" sz="2700">
                <a:solidFill>
                  <a:srgbClr val="000000"/>
                </a:solidFill>
                <a:latin typeface="Calibri (MS)"/>
              </a:rPr>
              <a:t>Quality of Employees</a:t>
            </a:r>
          </a:p>
          <a:p>
            <a:pPr marL="582930" lvl="1" indent="-291465">
              <a:lnSpc>
                <a:spcPts val="5400"/>
              </a:lnSpc>
              <a:buFont typeface="Arial"/>
              <a:buChar char="•"/>
            </a:pPr>
            <a:r>
              <a:rPr lang="en-US" sz="2700">
                <a:solidFill>
                  <a:srgbClr val="000000"/>
                </a:solidFill>
                <a:latin typeface="Calibri (MS)"/>
              </a:rPr>
              <a:t>Quality of Products</a:t>
            </a:r>
          </a:p>
          <a:p>
            <a:pPr marL="582930" lvl="1" indent="-291465">
              <a:lnSpc>
                <a:spcPts val="5400"/>
              </a:lnSpc>
              <a:buFont typeface="Arial"/>
              <a:buChar char="•"/>
            </a:pPr>
            <a:r>
              <a:rPr lang="en-US" sz="2700">
                <a:solidFill>
                  <a:srgbClr val="000000"/>
                </a:solidFill>
                <a:latin typeface="Calibri (MS)"/>
              </a:rPr>
              <a:t>Marketing and Sales Efforts</a:t>
            </a:r>
          </a:p>
        </p:txBody>
      </p:sp>
      <p:sp>
        <p:nvSpPr>
          <p:cNvPr id="22" name="Freeform 22"/>
          <p:cNvSpPr/>
          <p:nvPr/>
        </p:nvSpPr>
        <p:spPr>
          <a:xfrm>
            <a:off x="10936677" y="3219186"/>
            <a:ext cx="1104047" cy="1120343"/>
          </a:xfrm>
          <a:custGeom>
            <a:avLst/>
            <a:gdLst/>
            <a:ahLst/>
            <a:cxnLst/>
            <a:rect l="l" t="t" r="r" b="b"/>
            <a:pathLst>
              <a:path w="1104047" h="1120343">
                <a:moveTo>
                  <a:pt x="0" y="0"/>
                </a:moveTo>
                <a:lnTo>
                  <a:pt x="1104048" y="0"/>
                </a:lnTo>
                <a:lnTo>
                  <a:pt x="1104048" y="1120343"/>
                </a:lnTo>
                <a:lnTo>
                  <a:pt x="0" y="11203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3" name="Freeform 23"/>
          <p:cNvSpPr/>
          <p:nvPr/>
        </p:nvSpPr>
        <p:spPr>
          <a:xfrm>
            <a:off x="1183155" y="3219186"/>
            <a:ext cx="991989" cy="991989"/>
          </a:xfrm>
          <a:custGeom>
            <a:avLst/>
            <a:gdLst/>
            <a:ahLst/>
            <a:cxnLst/>
            <a:rect l="l" t="t" r="r" b="b"/>
            <a:pathLst>
              <a:path w="991989" h="991989">
                <a:moveTo>
                  <a:pt x="0" y="0"/>
                </a:moveTo>
                <a:lnTo>
                  <a:pt x="991989" y="0"/>
                </a:lnTo>
                <a:lnTo>
                  <a:pt x="991989" y="991989"/>
                </a:lnTo>
                <a:lnTo>
                  <a:pt x="0" y="99198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1885194" y="5106854"/>
            <a:ext cx="2572058" cy="1028823"/>
          </a:xfrm>
          <a:custGeom>
            <a:avLst/>
            <a:gdLst/>
            <a:ahLst/>
            <a:cxnLst/>
            <a:rect l="l" t="t" r="r" b="b"/>
            <a:pathLst>
              <a:path w="2572058" h="1028823">
                <a:moveTo>
                  <a:pt x="0" y="0"/>
                </a:moveTo>
                <a:lnTo>
                  <a:pt x="2572058" y="0"/>
                </a:lnTo>
                <a:lnTo>
                  <a:pt x="2572058" y="1028823"/>
                </a:lnTo>
                <a:lnTo>
                  <a:pt x="0" y="1028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5" name="Freeform 25"/>
          <p:cNvSpPr/>
          <p:nvPr/>
        </p:nvSpPr>
        <p:spPr>
          <a:xfrm>
            <a:off x="12272164" y="5842913"/>
            <a:ext cx="2914532" cy="1165813"/>
          </a:xfrm>
          <a:custGeom>
            <a:avLst/>
            <a:gdLst/>
            <a:ahLst/>
            <a:cxnLst/>
            <a:rect l="l" t="t" r="r" b="b"/>
            <a:pathLst>
              <a:path w="2914532" h="1165813">
                <a:moveTo>
                  <a:pt x="0" y="0"/>
                </a:moveTo>
                <a:lnTo>
                  <a:pt x="2914532" y="0"/>
                </a:lnTo>
                <a:lnTo>
                  <a:pt x="2914532" y="1165813"/>
                </a:lnTo>
                <a:lnTo>
                  <a:pt x="0" y="1165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6" name="TextBox 26"/>
          <p:cNvSpPr txBox="1"/>
          <p:nvPr/>
        </p:nvSpPr>
        <p:spPr>
          <a:xfrm>
            <a:off x="11488701" y="4509228"/>
            <a:ext cx="5372100" cy="2811145"/>
          </a:xfrm>
          <a:prstGeom prst="rect">
            <a:avLst/>
          </a:prstGeom>
        </p:spPr>
        <p:txBody>
          <a:bodyPr lIns="0" tIns="0" rIns="0" bIns="0" rtlCol="0" anchor="t">
            <a:spAutoFit/>
          </a:bodyPr>
          <a:lstStyle/>
          <a:p>
            <a:pPr marL="604519" lvl="1" indent="-302260">
              <a:lnSpc>
                <a:spcPts val="5599"/>
              </a:lnSpc>
              <a:buFont typeface="Arial"/>
              <a:buChar char="•"/>
            </a:pPr>
            <a:r>
              <a:rPr lang="en-US" sz="2799">
                <a:solidFill>
                  <a:srgbClr val="000000"/>
                </a:solidFill>
                <a:latin typeface="Calibri (MS)"/>
              </a:rPr>
              <a:t>Cost of Goods Sold</a:t>
            </a:r>
          </a:p>
          <a:p>
            <a:pPr marL="604519" lvl="1" indent="-302260">
              <a:lnSpc>
                <a:spcPts val="5599"/>
              </a:lnSpc>
              <a:buFont typeface="Arial"/>
              <a:buChar char="•"/>
            </a:pPr>
            <a:r>
              <a:rPr lang="en-US" sz="2799">
                <a:solidFill>
                  <a:srgbClr val="000000"/>
                </a:solidFill>
                <a:latin typeface="Calibri (MS)"/>
              </a:rPr>
              <a:t>Administrative Costs</a:t>
            </a:r>
          </a:p>
          <a:p>
            <a:pPr marL="604519" lvl="1" indent="-302260">
              <a:lnSpc>
                <a:spcPts val="5599"/>
              </a:lnSpc>
              <a:buFont typeface="Arial"/>
              <a:buChar char="•"/>
            </a:pPr>
            <a:r>
              <a:rPr lang="en-US" sz="2799">
                <a:solidFill>
                  <a:srgbClr val="000000"/>
                </a:solidFill>
                <a:latin typeface="Calibri (MS)"/>
              </a:rPr>
              <a:t> Training and Development Costs</a:t>
            </a:r>
          </a:p>
          <a:p>
            <a:pPr marL="604519" lvl="1" indent="-302260">
              <a:lnSpc>
                <a:spcPts val="5599"/>
              </a:lnSpc>
              <a:buFont typeface="Arial"/>
              <a:buChar char="•"/>
            </a:pPr>
            <a:r>
              <a:rPr lang="en-US" sz="2799">
                <a:solidFill>
                  <a:srgbClr val="000000"/>
                </a:solidFill>
                <a:latin typeface="Calibri (MS)"/>
              </a:rPr>
              <a:t>Sales and Marketing Costs</a:t>
            </a:r>
          </a:p>
        </p:txBody>
      </p:sp>
      <p:sp>
        <p:nvSpPr>
          <p:cNvPr id="27" name="TextBox 27"/>
          <p:cNvSpPr txBox="1"/>
          <p:nvPr/>
        </p:nvSpPr>
        <p:spPr>
          <a:xfrm>
            <a:off x="1173756" y="642172"/>
            <a:ext cx="13000797" cy="2437263"/>
          </a:xfrm>
          <a:prstGeom prst="rect">
            <a:avLst/>
          </a:prstGeom>
        </p:spPr>
        <p:txBody>
          <a:bodyPr lIns="0" tIns="0" rIns="0" bIns="0" rtlCol="0" anchor="t">
            <a:spAutoFit/>
          </a:bodyPr>
          <a:lstStyle/>
          <a:p>
            <a:pPr>
              <a:lnSpc>
                <a:spcPts val="6324"/>
              </a:lnSpc>
            </a:pPr>
            <a:r>
              <a:rPr lang="en-US" sz="6200" dirty="0">
                <a:solidFill>
                  <a:srgbClr val="000000"/>
                </a:solidFill>
                <a:latin typeface="Montserrat Classic Bold"/>
              </a:rPr>
              <a:t>Business Understanding </a:t>
            </a:r>
            <a:r>
              <a:rPr lang="en-US" sz="6200" dirty="0">
                <a:solidFill>
                  <a:srgbClr val="000000"/>
                </a:solidFill>
                <a:latin typeface="Montserrat Classic"/>
              </a:rPr>
              <a:t>Predicting Employee Attrition</a:t>
            </a:r>
          </a:p>
          <a:p>
            <a:pPr>
              <a:lnSpc>
                <a:spcPts val="6324"/>
              </a:lnSpc>
            </a:pPr>
            <a:endParaRPr lang="en-US" sz="6200" dirty="0">
              <a:solidFill>
                <a:srgbClr val="000000"/>
              </a:solidFill>
              <a:latin typeface="Montserrat Classic"/>
            </a:endParaRPr>
          </a:p>
        </p:txBody>
      </p:sp>
      <p:sp>
        <p:nvSpPr>
          <p:cNvPr id="28" name="TextBox 28"/>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80555" y="1666188"/>
            <a:ext cx="16765793" cy="3556251"/>
            <a:chOff x="0" y="-253974"/>
            <a:chExt cx="4415682" cy="936625"/>
          </a:xfrm>
        </p:grpSpPr>
        <p:sp>
          <p:nvSpPr>
            <p:cNvPr id="3" name="Freeform 3"/>
            <p:cNvSpPr/>
            <p:nvPr/>
          </p:nvSpPr>
          <p:spPr>
            <a:xfrm>
              <a:off x="0" y="0"/>
              <a:ext cx="4382222" cy="374962"/>
            </a:xfrm>
            <a:custGeom>
              <a:avLst/>
              <a:gdLst/>
              <a:ahLst/>
              <a:cxnLst/>
              <a:rect l="l" t="t" r="r" b="b"/>
              <a:pathLst>
                <a:path w="4382222" h="374962">
                  <a:moveTo>
                    <a:pt x="0" y="0"/>
                  </a:moveTo>
                  <a:lnTo>
                    <a:pt x="4382222" y="0"/>
                  </a:lnTo>
                  <a:lnTo>
                    <a:pt x="4382222" y="374962"/>
                  </a:lnTo>
                  <a:lnTo>
                    <a:pt x="0" y="374962"/>
                  </a:lnTo>
                  <a:close/>
                </a:path>
              </a:pathLst>
            </a:custGeom>
            <a:solidFill>
              <a:srgbClr val="000000">
                <a:alpha val="0"/>
              </a:srgbClr>
            </a:solidFill>
            <a:ln w="38100" cap="sq">
              <a:solidFill>
                <a:srgbClr val="1E376D"/>
              </a:solidFill>
              <a:prstDash val="solid"/>
              <a:miter/>
            </a:ln>
          </p:spPr>
          <p:txBody>
            <a:bodyPr/>
            <a:lstStyle/>
            <a:p>
              <a:endParaRPr lang="en-US"/>
            </a:p>
          </p:txBody>
        </p:sp>
        <p:sp>
          <p:nvSpPr>
            <p:cNvPr id="4" name="TextBox 4"/>
            <p:cNvSpPr txBox="1"/>
            <p:nvPr/>
          </p:nvSpPr>
          <p:spPr>
            <a:xfrm>
              <a:off x="33460" y="-253974"/>
              <a:ext cx="4382222" cy="936625"/>
            </a:xfrm>
            <a:prstGeom prst="rect">
              <a:avLst/>
            </a:prstGeom>
          </p:spPr>
          <p:txBody>
            <a:bodyPr lIns="50800" tIns="50800" rIns="50800" bIns="50800" rtlCol="0" anchor="ctr"/>
            <a:lstStyle/>
            <a:p>
              <a:pPr marL="539756" lvl="1" indent="-269878">
                <a:lnSpc>
                  <a:spcPts val="3750"/>
                </a:lnSpc>
                <a:buFont typeface="Arial"/>
                <a:buChar char="•"/>
              </a:pPr>
              <a:r>
                <a:rPr lang="en-US" sz="2500" dirty="0">
                  <a:solidFill>
                    <a:srgbClr val="000000"/>
                  </a:solidFill>
                  <a:latin typeface="Calibri (MS)"/>
                </a:rPr>
                <a:t>Employee turnover is expensive, as it involves costs related to recruitment, training, and onboarding of new hires</a:t>
              </a:r>
            </a:p>
            <a:p>
              <a:pPr marL="539756" lvl="1" indent="-269878">
                <a:lnSpc>
                  <a:spcPts val="3750"/>
                </a:lnSpc>
                <a:buFont typeface="Arial"/>
                <a:buChar char="•"/>
              </a:pPr>
              <a:r>
                <a:rPr lang="en-US" sz="2500" dirty="0">
                  <a:solidFill>
                    <a:srgbClr val="000000"/>
                  </a:solidFill>
                  <a:latin typeface="Calibri (MS)"/>
                </a:rPr>
                <a:t>Predictive models can help reduce these costs by enabling early intervention and retention strategies</a:t>
              </a:r>
            </a:p>
          </p:txBody>
        </p:sp>
      </p:grpSp>
      <p:grpSp>
        <p:nvGrpSpPr>
          <p:cNvPr id="5" name="Group 5"/>
          <p:cNvGrpSpPr/>
          <p:nvPr/>
        </p:nvGrpSpPr>
        <p:grpSpPr>
          <a:xfrm>
            <a:off x="941651" y="989071"/>
            <a:ext cx="4557365" cy="3266933"/>
            <a:chOff x="0" y="-349554"/>
            <a:chExt cx="1200294" cy="860425"/>
          </a:xfrm>
        </p:grpSpPr>
        <p:sp>
          <p:nvSpPr>
            <p:cNvPr id="6" name="Freeform 6"/>
            <p:cNvSpPr/>
            <p:nvPr/>
          </p:nvSpPr>
          <p:spPr>
            <a:xfrm>
              <a:off x="0" y="0"/>
              <a:ext cx="1200294" cy="166805"/>
            </a:xfrm>
            <a:custGeom>
              <a:avLst/>
              <a:gdLst/>
              <a:ahLst/>
              <a:cxnLst/>
              <a:rect l="l" t="t" r="r" b="b"/>
              <a:pathLst>
                <a:path w="1200294" h="166805">
                  <a:moveTo>
                    <a:pt x="0" y="0"/>
                  </a:moveTo>
                  <a:lnTo>
                    <a:pt x="1200294" y="0"/>
                  </a:lnTo>
                  <a:lnTo>
                    <a:pt x="1200294" y="166805"/>
                  </a:lnTo>
                  <a:lnTo>
                    <a:pt x="0" y="166805"/>
                  </a:lnTo>
                  <a:close/>
                </a:path>
              </a:pathLst>
            </a:custGeom>
            <a:solidFill>
              <a:srgbClr val="EDBF38"/>
            </a:solidFill>
          </p:spPr>
          <p:txBody>
            <a:bodyPr/>
            <a:lstStyle/>
            <a:p>
              <a:endParaRPr lang="en-US"/>
            </a:p>
          </p:txBody>
        </p:sp>
        <p:sp>
          <p:nvSpPr>
            <p:cNvPr id="7" name="TextBox 7"/>
            <p:cNvSpPr txBox="1"/>
            <p:nvPr/>
          </p:nvSpPr>
          <p:spPr>
            <a:xfrm>
              <a:off x="113238" y="-349554"/>
              <a:ext cx="812800" cy="860425"/>
            </a:xfrm>
            <a:prstGeom prst="rect">
              <a:avLst/>
            </a:prstGeom>
          </p:spPr>
          <p:txBody>
            <a:bodyPr lIns="50800" tIns="50800" rIns="50800" bIns="50800" rtlCol="0" anchor="ctr"/>
            <a:lstStyle/>
            <a:p>
              <a:pPr algn="ctr">
                <a:lnSpc>
                  <a:spcPts val="3360"/>
                </a:lnSpc>
              </a:pPr>
              <a:r>
                <a:rPr lang="en-US" sz="2800" dirty="0">
                  <a:solidFill>
                    <a:srgbClr val="000000"/>
                  </a:solidFill>
                  <a:latin typeface="Calibri (MS) Bold"/>
                </a:rPr>
                <a:t>Cost Savings</a:t>
              </a:r>
            </a:p>
          </p:txBody>
        </p:sp>
      </p:grpSp>
      <p:grpSp>
        <p:nvGrpSpPr>
          <p:cNvPr id="8" name="Group 8"/>
          <p:cNvGrpSpPr/>
          <p:nvPr/>
        </p:nvGrpSpPr>
        <p:grpSpPr>
          <a:xfrm>
            <a:off x="580555" y="4099936"/>
            <a:ext cx="16702272" cy="3556245"/>
            <a:chOff x="0" y="-208710"/>
            <a:chExt cx="4398952" cy="936625"/>
          </a:xfrm>
        </p:grpSpPr>
        <p:sp>
          <p:nvSpPr>
            <p:cNvPr id="9" name="Freeform 9"/>
            <p:cNvSpPr/>
            <p:nvPr/>
          </p:nvSpPr>
          <p:spPr>
            <a:xfrm>
              <a:off x="0" y="0"/>
              <a:ext cx="4382222" cy="505011"/>
            </a:xfrm>
            <a:custGeom>
              <a:avLst/>
              <a:gdLst/>
              <a:ahLst/>
              <a:cxnLst/>
              <a:rect l="l" t="t" r="r" b="b"/>
              <a:pathLst>
                <a:path w="4382222" h="505011">
                  <a:moveTo>
                    <a:pt x="0" y="0"/>
                  </a:moveTo>
                  <a:lnTo>
                    <a:pt x="4382222" y="0"/>
                  </a:lnTo>
                  <a:lnTo>
                    <a:pt x="4382222" y="505011"/>
                  </a:lnTo>
                  <a:lnTo>
                    <a:pt x="0" y="505011"/>
                  </a:lnTo>
                  <a:close/>
                </a:path>
              </a:pathLst>
            </a:custGeom>
            <a:solidFill>
              <a:srgbClr val="000000">
                <a:alpha val="0"/>
              </a:srgbClr>
            </a:solidFill>
            <a:ln w="38100" cap="sq">
              <a:solidFill>
                <a:srgbClr val="1E376D"/>
              </a:solidFill>
              <a:prstDash val="solid"/>
              <a:miter/>
            </a:ln>
          </p:spPr>
          <p:txBody>
            <a:bodyPr/>
            <a:lstStyle/>
            <a:p>
              <a:endParaRPr lang="en-US"/>
            </a:p>
          </p:txBody>
        </p:sp>
        <p:sp>
          <p:nvSpPr>
            <p:cNvPr id="10" name="TextBox 10"/>
            <p:cNvSpPr txBox="1"/>
            <p:nvPr/>
          </p:nvSpPr>
          <p:spPr>
            <a:xfrm>
              <a:off x="16730" y="-208710"/>
              <a:ext cx="4382222" cy="936625"/>
            </a:xfrm>
            <a:prstGeom prst="rect">
              <a:avLst/>
            </a:prstGeom>
          </p:spPr>
          <p:txBody>
            <a:bodyPr lIns="50800" tIns="50800" rIns="50800" bIns="50800" rtlCol="0" anchor="ctr"/>
            <a:lstStyle/>
            <a:p>
              <a:pPr marL="539756" lvl="1" indent="-269878">
                <a:lnSpc>
                  <a:spcPts val="3750"/>
                </a:lnSpc>
                <a:buFont typeface="Arial"/>
                <a:buChar char="•"/>
              </a:pPr>
              <a:r>
                <a:rPr lang="en-US" sz="2500" dirty="0">
                  <a:solidFill>
                    <a:srgbClr val="000000"/>
                  </a:solidFill>
                  <a:latin typeface="Calibri (MS)"/>
                </a:rPr>
                <a:t>High employee turnover harms the stability of an organization</a:t>
              </a:r>
            </a:p>
            <a:p>
              <a:pPr marL="539756" lvl="1" indent="-269878">
                <a:lnSpc>
                  <a:spcPts val="3750"/>
                </a:lnSpc>
                <a:buFont typeface="Arial"/>
                <a:buChar char="•"/>
              </a:pPr>
              <a:r>
                <a:rPr lang="en-US" sz="2500" dirty="0">
                  <a:solidFill>
                    <a:srgbClr val="000000"/>
                  </a:solidFill>
                  <a:latin typeface="Calibri (MS)"/>
                </a:rPr>
                <a:t>Retaining critical, high-value talent becomes easier when attrition risks are identified early, thereby enhancing the company's human capital and overall value</a:t>
              </a:r>
            </a:p>
          </p:txBody>
        </p:sp>
      </p:grpSp>
      <p:grpSp>
        <p:nvGrpSpPr>
          <p:cNvPr id="11" name="Group 11"/>
          <p:cNvGrpSpPr/>
          <p:nvPr/>
        </p:nvGrpSpPr>
        <p:grpSpPr>
          <a:xfrm>
            <a:off x="941651" y="3064645"/>
            <a:ext cx="4557365" cy="3303092"/>
            <a:chOff x="0" y="-341421"/>
            <a:chExt cx="1200294" cy="869950"/>
          </a:xfrm>
        </p:grpSpPr>
        <p:sp>
          <p:nvSpPr>
            <p:cNvPr id="12" name="Freeform 12"/>
            <p:cNvSpPr/>
            <p:nvPr/>
          </p:nvSpPr>
          <p:spPr>
            <a:xfrm>
              <a:off x="0" y="0"/>
              <a:ext cx="1200294" cy="173121"/>
            </a:xfrm>
            <a:custGeom>
              <a:avLst/>
              <a:gdLst/>
              <a:ahLst/>
              <a:cxnLst/>
              <a:rect l="l" t="t" r="r" b="b"/>
              <a:pathLst>
                <a:path w="1200294" h="173121">
                  <a:moveTo>
                    <a:pt x="0" y="0"/>
                  </a:moveTo>
                  <a:lnTo>
                    <a:pt x="1200294" y="0"/>
                  </a:lnTo>
                  <a:lnTo>
                    <a:pt x="1200294" y="173121"/>
                  </a:lnTo>
                  <a:lnTo>
                    <a:pt x="0" y="173121"/>
                  </a:lnTo>
                  <a:close/>
                </a:path>
              </a:pathLst>
            </a:custGeom>
            <a:solidFill>
              <a:srgbClr val="EDBF38"/>
            </a:solidFill>
          </p:spPr>
          <p:txBody>
            <a:bodyPr/>
            <a:lstStyle/>
            <a:p>
              <a:endParaRPr lang="en-US"/>
            </a:p>
          </p:txBody>
        </p:sp>
        <p:sp>
          <p:nvSpPr>
            <p:cNvPr id="13" name="TextBox 13"/>
            <p:cNvSpPr txBox="1"/>
            <p:nvPr/>
          </p:nvSpPr>
          <p:spPr>
            <a:xfrm>
              <a:off x="3034" y="-341421"/>
              <a:ext cx="1096626" cy="869950"/>
            </a:xfrm>
            <a:prstGeom prst="rect">
              <a:avLst/>
            </a:prstGeom>
          </p:spPr>
          <p:txBody>
            <a:bodyPr lIns="50800" tIns="50800" rIns="50800" bIns="50800" rtlCol="0" anchor="ctr"/>
            <a:lstStyle/>
            <a:p>
              <a:pPr algn="ctr">
                <a:lnSpc>
                  <a:spcPts val="3480"/>
                </a:lnSpc>
              </a:pPr>
              <a:r>
                <a:rPr lang="en-US" sz="2900" dirty="0">
                  <a:solidFill>
                    <a:srgbClr val="000000"/>
                  </a:solidFill>
                  <a:latin typeface="Calibri (MS) Bold"/>
                </a:rPr>
                <a:t>Talent Retention</a:t>
              </a:r>
            </a:p>
          </p:txBody>
        </p:sp>
      </p:grpSp>
      <p:grpSp>
        <p:nvGrpSpPr>
          <p:cNvPr id="14" name="Group 14"/>
          <p:cNvGrpSpPr/>
          <p:nvPr/>
        </p:nvGrpSpPr>
        <p:grpSpPr>
          <a:xfrm>
            <a:off x="580555" y="6852964"/>
            <a:ext cx="16638750" cy="3575879"/>
            <a:chOff x="0" y="-123825"/>
            <a:chExt cx="4358162" cy="936625"/>
          </a:xfrm>
        </p:grpSpPr>
        <p:sp>
          <p:nvSpPr>
            <p:cNvPr id="15" name="Freeform 15"/>
            <p:cNvSpPr/>
            <p:nvPr/>
          </p:nvSpPr>
          <p:spPr>
            <a:xfrm>
              <a:off x="0" y="0"/>
              <a:ext cx="4358162" cy="646242"/>
            </a:xfrm>
            <a:custGeom>
              <a:avLst/>
              <a:gdLst/>
              <a:ahLst/>
              <a:cxnLst/>
              <a:rect l="l" t="t" r="r" b="b"/>
              <a:pathLst>
                <a:path w="4358162" h="646242">
                  <a:moveTo>
                    <a:pt x="0" y="0"/>
                  </a:moveTo>
                  <a:lnTo>
                    <a:pt x="4358162" y="0"/>
                  </a:lnTo>
                  <a:lnTo>
                    <a:pt x="4358162" y="646242"/>
                  </a:lnTo>
                  <a:lnTo>
                    <a:pt x="0" y="646242"/>
                  </a:lnTo>
                  <a:close/>
                </a:path>
              </a:pathLst>
            </a:custGeom>
            <a:solidFill>
              <a:srgbClr val="000000">
                <a:alpha val="0"/>
              </a:srgbClr>
            </a:solidFill>
            <a:ln w="38100" cap="sq">
              <a:solidFill>
                <a:srgbClr val="1E376D"/>
              </a:solidFill>
              <a:prstDash val="solid"/>
              <a:miter/>
            </a:ln>
          </p:spPr>
          <p:txBody>
            <a:bodyPr/>
            <a:lstStyle/>
            <a:p>
              <a:endParaRPr lang="en-US"/>
            </a:p>
          </p:txBody>
        </p:sp>
        <p:sp>
          <p:nvSpPr>
            <p:cNvPr id="16" name="TextBox 16"/>
            <p:cNvSpPr txBox="1"/>
            <p:nvPr/>
          </p:nvSpPr>
          <p:spPr>
            <a:xfrm>
              <a:off x="0" y="-123825"/>
              <a:ext cx="4358162" cy="936625"/>
            </a:xfrm>
            <a:prstGeom prst="rect">
              <a:avLst/>
            </a:prstGeom>
          </p:spPr>
          <p:txBody>
            <a:bodyPr lIns="50800" tIns="50800" rIns="50800" bIns="50800" rtlCol="0" anchor="ctr"/>
            <a:lstStyle/>
            <a:p>
              <a:pPr marL="539756" lvl="1" indent="-269878">
                <a:lnSpc>
                  <a:spcPts val="3750"/>
                </a:lnSpc>
                <a:buFont typeface="Arial"/>
                <a:buChar char="•"/>
              </a:pPr>
              <a:r>
                <a:rPr lang="en-US" sz="2500" dirty="0">
                  <a:solidFill>
                    <a:srgbClr val="000000"/>
                  </a:solidFill>
                  <a:latin typeface="Calibri (MS)"/>
                </a:rPr>
                <a:t>Frequent employee turnover can disrupt workflow, reduce productivity, and lead to knowledge loss. Also, if an employee left unexpected, the projects they were involved in would have risks getting delayed</a:t>
              </a:r>
            </a:p>
            <a:p>
              <a:pPr marL="539756" lvl="1" indent="-269878">
                <a:lnSpc>
                  <a:spcPts val="3750"/>
                </a:lnSpc>
                <a:buFont typeface="Arial"/>
                <a:buChar char="•"/>
              </a:pPr>
              <a:r>
                <a:rPr lang="en-US" sz="2500" dirty="0">
                  <a:solidFill>
                    <a:srgbClr val="000000"/>
                  </a:solidFill>
                  <a:latin typeface="Calibri (MS)"/>
                </a:rPr>
                <a:t>Building predictive models to get ahead of situation alike would save companies from reputation loss among consumers and partners</a:t>
              </a:r>
            </a:p>
          </p:txBody>
        </p:sp>
      </p:grpSp>
      <p:grpSp>
        <p:nvGrpSpPr>
          <p:cNvPr id="17" name="Group 17"/>
          <p:cNvGrpSpPr/>
          <p:nvPr/>
        </p:nvGrpSpPr>
        <p:grpSpPr>
          <a:xfrm>
            <a:off x="707599" y="5680583"/>
            <a:ext cx="5181599" cy="3321329"/>
            <a:chOff x="-64322" y="-344344"/>
            <a:chExt cx="1357208" cy="869950"/>
          </a:xfrm>
        </p:grpSpPr>
        <p:sp>
          <p:nvSpPr>
            <p:cNvPr id="18" name="Freeform 18"/>
            <p:cNvSpPr/>
            <p:nvPr/>
          </p:nvSpPr>
          <p:spPr>
            <a:xfrm>
              <a:off x="0" y="0"/>
              <a:ext cx="1217874" cy="173121"/>
            </a:xfrm>
            <a:custGeom>
              <a:avLst/>
              <a:gdLst/>
              <a:ahLst/>
              <a:cxnLst/>
              <a:rect l="l" t="t" r="r" b="b"/>
              <a:pathLst>
                <a:path w="1217874" h="173121">
                  <a:moveTo>
                    <a:pt x="0" y="0"/>
                  </a:moveTo>
                  <a:lnTo>
                    <a:pt x="1217874" y="0"/>
                  </a:lnTo>
                  <a:lnTo>
                    <a:pt x="1217874" y="173121"/>
                  </a:lnTo>
                  <a:lnTo>
                    <a:pt x="0" y="173121"/>
                  </a:lnTo>
                  <a:close/>
                </a:path>
              </a:pathLst>
            </a:custGeom>
            <a:solidFill>
              <a:srgbClr val="EDBF38"/>
            </a:solidFill>
          </p:spPr>
          <p:txBody>
            <a:bodyPr/>
            <a:lstStyle/>
            <a:p>
              <a:endParaRPr lang="en-US"/>
            </a:p>
          </p:txBody>
        </p:sp>
        <p:sp>
          <p:nvSpPr>
            <p:cNvPr id="19" name="TextBox 19"/>
            <p:cNvSpPr txBox="1"/>
            <p:nvPr/>
          </p:nvSpPr>
          <p:spPr>
            <a:xfrm>
              <a:off x="-64322" y="-344344"/>
              <a:ext cx="1357208" cy="869950"/>
            </a:xfrm>
            <a:prstGeom prst="rect">
              <a:avLst/>
            </a:prstGeom>
          </p:spPr>
          <p:txBody>
            <a:bodyPr lIns="50800" tIns="50800" rIns="50800" bIns="50800" rtlCol="0" anchor="ctr"/>
            <a:lstStyle/>
            <a:p>
              <a:pPr algn="ctr">
                <a:lnSpc>
                  <a:spcPts val="3480"/>
                </a:lnSpc>
              </a:pPr>
              <a:r>
                <a:rPr lang="en-US" sz="2900" dirty="0">
                  <a:solidFill>
                    <a:srgbClr val="000000"/>
                  </a:solidFill>
                  <a:latin typeface="Calibri (MS) Bold"/>
                </a:rPr>
                <a:t>Productivity and Continuity</a:t>
              </a:r>
            </a:p>
          </p:txBody>
        </p:sp>
      </p:grpSp>
      <p:sp>
        <p:nvSpPr>
          <p:cNvPr id="20" name="TextBox 20"/>
          <p:cNvSpPr txBox="1"/>
          <p:nvPr/>
        </p:nvSpPr>
        <p:spPr>
          <a:xfrm>
            <a:off x="671786" y="1525247"/>
            <a:ext cx="15937397" cy="542925"/>
          </a:xfrm>
          <a:prstGeom prst="rect">
            <a:avLst/>
          </a:prstGeom>
        </p:spPr>
        <p:txBody>
          <a:bodyPr lIns="0" tIns="0" rIns="0" bIns="0" rtlCol="0" anchor="t">
            <a:spAutoFit/>
          </a:bodyPr>
          <a:lstStyle/>
          <a:p>
            <a:pPr algn="ctr">
              <a:lnSpc>
                <a:spcPts val="3840"/>
              </a:lnSpc>
              <a:spcBef>
                <a:spcPct val="0"/>
              </a:spcBef>
            </a:pPr>
            <a:r>
              <a:rPr lang="en-US" sz="3200" dirty="0">
                <a:solidFill>
                  <a:srgbClr val="000000"/>
                </a:solidFill>
                <a:latin typeface="Calibri (MS) Bold"/>
              </a:rPr>
              <a:t>Tackling high employee attrition problem with data science would add business value in:</a:t>
            </a:r>
          </a:p>
        </p:txBody>
      </p:sp>
      <p:sp>
        <p:nvSpPr>
          <p:cNvPr id="22" name="TextBox 22"/>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3</a:t>
            </a:r>
          </a:p>
        </p:txBody>
      </p:sp>
      <p:sp>
        <p:nvSpPr>
          <p:cNvPr id="24" name="TextBox 27">
            <a:extLst>
              <a:ext uri="{FF2B5EF4-FFF2-40B4-BE49-F238E27FC236}">
                <a16:creationId xmlns:a16="http://schemas.microsoft.com/office/drawing/2014/main" id="{BBCCBF52-00FE-8D95-0232-B74132E9F6C5}"/>
              </a:ext>
            </a:extLst>
          </p:cNvPr>
          <p:cNvSpPr txBox="1"/>
          <p:nvPr/>
        </p:nvSpPr>
        <p:spPr>
          <a:xfrm>
            <a:off x="1173756" y="642172"/>
            <a:ext cx="13000797" cy="807913"/>
          </a:xfrm>
          <a:prstGeom prst="rect">
            <a:avLst/>
          </a:prstGeom>
        </p:spPr>
        <p:txBody>
          <a:bodyPr lIns="0" tIns="0" rIns="0" bIns="0" rtlCol="0" anchor="t">
            <a:spAutoFit/>
          </a:bodyPr>
          <a:lstStyle/>
          <a:p>
            <a:pPr>
              <a:lnSpc>
                <a:spcPts val="6324"/>
              </a:lnSpc>
            </a:pPr>
            <a:r>
              <a:rPr lang="en-US" sz="6200" dirty="0">
                <a:solidFill>
                  <a:srgbClr val="000000"/>
                </a:solidFill>
                <a:latin typeface="Montserrat Classic Bold"/>
              </a:rPr>
              <a:t>Business Understanding</a:t>
            </a:r>
            <a:endParaRPr lang="en-US" sz="6200" dirty="0">
              <a:solidFill>
                <a:srgbClr val="000000"/>
              </a:solidFill>
              <a:latin typeface="Montserrat Class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0756" y="4760112"/>
            <a:ext cx="5240513" cy="2755496"/>
          </a:xfrm>
          <a:custGeom>
            <a:avLst/>
            <a:gdLst/>
            <a:ahLst/>
            <a:cxnLst/>
            <a:rect l="l" t="t" r="r" b="b"/>
            <a:pathLst>
              <a:path w="5240513" h="2755496">
                <a:moveTo>
                  <a:pt x="0" y="0"/>
                </a:moveTo>
                <a:lnTo>
                  <a:pt x="5240514" y="0"/>
                </a:lnTo>
                <a:lnTo>
                  <a:pt x="5240514" y="2755496"/>
                </a:lnTo>
                <a:lnTo>
                  <a:pt x="0" y="275549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551576" y="4569992"/>
            <a:ext cx="10893920" cy="4029075"/>
          </a:xfrm>
          <a:prstGeom prst="rect">
            <a:avLst/>
          </a:prstGeom>
        </p:spPr>
        <p:txBody>
          <a:bodyPr lIns="0" tIns="0" rIns="0" bIns="0" rtlCol="0" anchor="t">
            <a:spAutoFit/>
          </a:bodyPr>
          <a:lstStyle/>
          <a:p>
            <a:pPr>
              <a:lnSpc>
                <a:spcPts val="3960"/>
              </a:lnSpc>
              <a:spcBef>
                <a:spcPct val="0"/>
              </a:spcBef>
            </a:pPr>
            <a:r>
              <a:rPr lang="en-US" sz="3300">
                <a:solidFill>
                  <a:srgbClr val="000000"/>
                </a:solidFill>
                <a:latin typeface="Calibri (MS)"/>
              </a:rPr>
              <a:t>Predicting employee attrition can improve an organization’s </a:t>
            </a:r>
            <a:r>
              <a:rPr lang="en-US" sz="3300" u="sng">
                <a:solidFill>
                  <a:srgbClr val="000000"/>
                </a:solidFill>
                <a:latin typeface="Calibri (MS)"/>
              </a:rPr>
              <a:t>business advantages</a:t>
            </a:r>
          </a:p>
          <a:p>
            <a:pPr>
              <a:lnSpc>
                <a:spcPts val="3960"/>
              </a:lnSpc>
              <a:spcBef>
                <a:spcPct val="0"/>
              </a:spcBef>
            </a:pPr>
            <a:endParaRPr lang="en-US" sz="3300" u="sng">
              <a:solidFill>
                <a:srgbClr val="000000"/>
              </a:solidFill>
              <a:latin typeface="Calibri (MS)"/>
            </a:endParaRPr>
          </a:p>
          <a:p>
            <a:pPr>
              <a:lnSpc>
                <a:spcPts val="3960"/>
              </a:lnSpc>
              <a:spcBef>
                <a:spcPct val="0"/>
              </a:spcBef>
            </a:pPr>
            <a:endParaRPr lang="en-US" sz="3300" u="sng">
              <a:solidFill>
                <a:srgbClr val="000000"/>
              </a:solidFill>
              <a:latin typeface="Calibri (MS)"/>
            </a:endParaRPr>
          </a:p>
          <a:p>
            <a:pPr>
              <a:lnSpc>
                <a:spcPts val="3960"/>
              </a:lnSpc>
              <a:spcBef>
                <a:spcPct val="0"/>
              </a:spcBef>
            </a:pPr>
            <a:r>
              <a:rPr lang="en-US" sz="3300">
                <a:solidFill>
                  <a:srgbClr val="000000"/>
                </a:solidFill>
                <a:latin typeface="Calibri (MS) Bold"/>
              </a:rPr>
              <a:t>Objective:</a:t>
            </a:r>
            <a:r>
              <a:rPr lang="en-US" sz="3300">
                <a:solidFill>
                  <a:srgbClr val="000000"/>
                </a:solidFill>
                <a:latin typeface="Calibri (MS)"/>
              </a:rPr>
              <a:t> </a:t>
            </a:r>
          </a:p>
          <a:p>
            <a:pPr>
              <a:lnSpc>
                <a:spcPts val="3960"/>
              </a:lnSpc>
              <a:spcBef>
                <a:spcPct val="0"/>
              </a:spcBef>
            </a:pPr>
            <a:r>
              <a:rPr lang="en-US" sz="3300">
                <a:solidFill>
                  <a:srgbClr val="000000"/>
                </a:solidFill>
                <a:latin typeface="Calibri (MS)"/>
              </a:rPr>
              <a:t>Build predictive models to predict whether or not a employee will leave the company </a:t>
            </a:r>
            <a:r>
              <a:rPr lang="en-US" sz="3300">
                <a:solidFill>
                  <a:srgbClr val="DB5300"/>
                </a:solidFill>
                <a:latin typeface="Calibri (MS)"/>
              </a:rPr>
              <a:t>in the immediate future</a:t>
            </a:r>
          </a:p>
          <a:p>
            <a:pPr>
              <a:lnSpc>
                <a:spcPts val="3960"/>
              </a:lnSpc>
              <a:spcBef>
                <a:spcPct val="0"/>
              </a:spcBef>
            </a:pPr>
            <a:endParaRPr lang="en-US" sz="3300">
              <a:solidFill>
                <a:srgbClr val="DB5300"/>
              </a:solidFill>
              <a:latin typeface="Calibri (MS)"/>
            </a:endParaRPr>
          </a:p>
        </p:txBody>
      </p:sp>
      <p:sp>
        <p:nvSpPr>
          <p:cNvPr id="4" name="TextBox 4"/>
          <p:cNvSpPr txBox="1"/>
          <p:nvPr/>
        </p:nvSpPr>
        <p:spPr>
          <a:xfrm>
            <a:off x="1173756" y="642172"/>
            <a:ext cx="14436031" cy="24372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Business Understanding</a:t>
            </a:r>
          </a:p>
          <a:p>
            <a:pPr>
              <a:lnSpc>
                <a:spcPts val="6324"/>
              </a:lnSpc>
            </a:pPr>
            <a:r>
              <a:rPr lang="en-US" sz="6200">
                <a:solidFill>
                  <a:srgbClr val="000000"/>
                </a:solidFill>
                <a:latin typeface="Montserrat Classic"/>
              </a:rPr>
              <a:t>Predicting Employee Attrition</a:t>
            </a:r>
          </a:p>
          <a:p>
            <a:pPr>
              <a:lnSpc>
                <a:spcPts val="6324"/>
              </a:lnSpc>
            </a:pPr>
            <a:endParaRPr lang="en-US" sz="6200">
              <a:solidFill>
                <a:srgbClr val="000000"/>
              </a:solidFill>
              <a:latin typeface="Montserrat Classic"/>
            </a:endParaRPr>
          </a:p>
        </p:txBody>
      </p:sp>
      <p:sp>
        <p:nvSpPr>
          <p:cNvPr id="5" name="TextBox 5"/>
          <p:cNvSpPr txBox="1"/>
          <p:nvPr/>
        </p:nvSpPr>
        <p:spPr>
          <a:xfrm>
            <a:off x="1173756" y="2498277"/>
            <a:ext cx="15675092" cy="1581150"/>
          </a:xfrm>
          <a:prstGeom prst="rect">
            <a:avLst/>
          </a:prstGeom>
        </p:spPr>
        <p:txBody>
          <a:bodyPr lIns="0" tIns="0" rIns="0" bIns="0" rtlCol="0" anchor="t">
            <a:spAutoFit/>
          </a:bodyPr>
          <a:lstStyle/>
          <a:p>
            <a:pPr>
              <a:lnSpc>
                <a:spcPts val="3000"/>
              </a:lnSpc>
              <a:spcBef>
                <a:spcPct val="0"/>
              </a:spcBef>
            </a:pPr>
            <a:r>
              <a:rPr lang="en-US" sz="2500">
                <a:solidFill>
                  <a:srgbClr val="1E376D"/>
                </a:solidFill>
                <a:latin typeface="Calibri (MS) Italics"/>
              </a:rPr>
              <a:t>According to a study conducted by the Society for Human Resource Management (SHRM) , in total, voluntary employee attrition costs U.S. businesses $1 trillion every year. According to a study by SHRM, the average turnover cost per employee is equivalent to 6-9 months of an employee’s salary, while others state it could cost up to two times the employee’s annual salary.</a:t>
            </a:r>
          </a:p>
        </p:txBody>
      </p:sp>
      <p:grpSp>
        <p:nvGrpSpPr>
          <p:cNvPr id="6" name="Group 6"/>
          <p:cNvGrpSpPr/>
          <p:nvPr/>
        </p:nvGrpSpPr>
        <p:grpSpPr>
          <a:xfrm>
            <a:off x="-202035" y="9019579"/>
            <a:ext cx="1230735" cy="3193810"/>
            <a:chOff x="0" y="0"/>
            <a:chExt cx="1474831" cy="3827250"/>
          </a:xfrm>
        </p:grpSpPr>
        <p:sp>
          <p:nvSpPr>
            <p:cNvPr id="7" name="Freeform 7"/>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8" name="Group 8"/>
          <p:cNvGrpSpPr/>
          <p:nvPr/>
        </p:nvGrpSpPr>
        <p:grpSpPr>
          <a:xfrm>
            <a:off x="440381" y="9808750"/>
            <a:ext cx="2012855" cy="2404639"/>
            <a:chOff x="0" y="0"/>
            <a:chExt cx="2412072" cy="2881560"/>
          </a:xfrm>
        </p:grpSpPr>
        <p:sp>
          <p:nvSpPr>
            <p:cNvPr id="9" name="Freeform 9"/>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grpSp>
        <p:nvGrpSpPr>
          <p:cNvPr id="10" name="Group 10"/>
          <p:cNvGrpSpPr/>
          <p:nvPr/>
        </p:nvGrpSpPr>
        <p:grpSpPr>
          <a:xfrm>
            <a:off x="15354246" y="-1131104"/>
            <a:ext cx="3508293" cy="2634631"/>
            <a:chOff x="0" y="0"/>
            <a:chExt cx="4204105" cy="3157167"/>
          </a:xfrm>
        </p:grpSpPr>
        <p:sp>
          <p:nvSpPr>
            <p:cNvPr id="11" name="Freeform 11"/>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12" name="Group 12"/>
          <p:cNvGrpSpPr/>
          <p:nvPr/>
        </p:nvGrpSpPr>
        <p:grpSpPr>
          <a:xfrm>
            <a:off x="17233292" y="967262"/>
            <a:ext cx="1931062" cy="3176330"/>
            <a:chOff x="0" y="0"/>
            <a:chExt cx="2314056" cy="3806303"/>
          </a:xfrm>
        </p:grpSpPr>
        <p:sp>
          <p:nvSpPr>
            <p:cNvPr id="13" name="Freeform 13"/>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4" name="Group 14"/>
          <p:cNvGrpSpPr/>
          <p:nvPr/>
        </p:nvGrpSpPr>
        <p:grpSpPr>
          <a:xfrm>
            <a:off x="18015376" y="186211"/>
            <a:ext cx="895906" cy="7103763"/>
            <a:chOff x="0" y="0"/>
            <a:chExt cx="1073594" cy="8512678"/>
          </a:xfrm>
        </p:grpSpPr>
        <p:sp>
          <p:nvSpPr>
            <p:cNvPr id="15" name="Freeform 15"/>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sp>
        <p:nvSpPr>
          <p:cNvPr id="16" name="TextBox 16"/>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3880949" y="-343329"/>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289229" y="-560892"/>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174986" y="7471561"/>
            <a:ext cx="1230735" cy="3193810"/>
            <a:chOff x="0" y="0"/>
            <a:chExt cx="1474831" cy="3827250"/>
          </a:xfrm>
        </p:grpSpPr>
        <p:sp>
          <p:nvSpPr>
            <p:cNvPr id="11" name="Freeform 11"/>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2" name="Group 12"/>
          <p:cNvGrpSpPr/>
          <p:nvPr/>
        </p:nvGrpSpPr>
        <p:grpSpPr>
          <a:xfrm>
            <a:off x="-555561" y="5773024"/>
            <a:ext cx="2012855" cy="2404639"/>
            <a:chOff x="0" y="0"/>
            <a:chExt cx="2412072" cy="2881560"/>
          </a:xfrm>
        </p:grpSpPr>
        <p:sp>
          <p:nvSpPr>
            <p:cNvPr id="13" name="Freeform 13"/>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sp>
        <p:nvSpPr>
          <p:cNvPr id="14" name="TextBox 14"/>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Understanding</a:t>
            </a:r>
            <a:r>
              <a:rPr lang="en-US" sz="6200">
                <a:solidFill>
                  <a:srgbClr val="000000"/>
                </a:solidFill>
                <a:latin typeface="Montserrat Classic"/>
              </a:rPr>
              <a:t> Dataset</a:t>
            </a:r>
          </a:p>
        </p:txBody>
      </p:sp>
      <p:sp>
        <p:nvSpPr>
          <p:cNvPr id="15" name="Freeform 15"/>
          <p:cNvSpPr/>
          <p:nvPr/>
        </p:nvSpPr>
        <p:spPr>
          <a:xfrm>
            <a:off x="5307472" y="689220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4510099" y="769109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5148941" y="8261946"/>
            <a:ext cx="960682" cy="1052540"/>
          </a:xfrm>
          <a:custGeom>
            <a:avLst/>
            <a:gdLst/>
            <a:ahLst/>
            <a:cxnLst/>
            <a:rect l="l" t="t" r="r" b="b"/>
            <a:pathLst>
              <a:path w="960682" h="1052540">
                <a:moveTo>
                  <a:pt x="0" y="0"/>
                </a:moveTo>
                <a:lnTo>
                  <a:pt x="960683" y="0"/>
                </a:lnTo>
                <a:lnTo>
                  <a:pt x="960683" y="1052540"/>
                </a:lnTo>
                <a:lnTo>
                  <a:pt x="0" y="10525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1539534" y="7597061"/>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8024816" y="5773024"/>
            <a:ext cx="2238367" cy="2238367"/>
          </a:xfrm>
          <a:custGeom>
            <a:avLst/>
            <a:gdLst/>
            <a:ahLst/>
            <a:cxnLst/>
            <a:rect l="l" t="t" r="r" b="b"/>
            <a:pathLst>
              <a:path w="2238367" h="2238367">
                <a:moveTo>
                  <a:pt x="0" y="0"/>
                </a:moveTo>
                <a:lnTo>
                  <a:pt x="2238368" y="0"/>
                </a:lnTo>
                <a:lnTo>
                  <a:pt x="2238368" y="2238368"/>
                </a:lnTo>
                <a:lnTo>
                  <a:pt x="0" y="22383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8509653" y="6286696"/>
            <a:ext cx="1268693" cy="1211025"/>
          </a:xfrm>
          <a:custGeom>
            <a:avLst/>
            <a:gdLst/>
            <a:ahLst/>
            <a:cxnLst/>
            <a:rect l="l" t="t" r="r" b="b"/>
            <a:pathLst>
              <a:path w="1268693" h="1211025">
                <a:moveTo>
                  <a:pt x="0" y="0"/>
                </a:moveTo>
                <a:lnTo>
                  <a:pt x="1268694" y="0"/>
                </a:lnTo>
                <a:lnTo>
                  <a:pt x="1268694" y="1211025"/>
                </a:lnTo>
                <a:lnTo>
                  <a:pt x="0" y="12110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12106315" y="815568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22" name="Group 22"/>
          <p:cNvGrpSpPr/>
          <p:nvPr/>
        </p:nvGrpSpPr>
        <p:grpSpPr>
          <a:xfrm>
            <a:off x="1745175" y="2742380"/>
            <a:ext cx="3474003" cy="3303085"/>
            <a:chOff x="0" y="-57150"/>
            <a:chExt cx="914964" cy="869950"/>
          </a:xfrm>
        </p:grpSpPr>
        <p:sp>
          <p:nvSpPr>
            <p:cNvPr id="23" name="Freeform 23"/>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E376D"/>
            </a:solidFill>
          </p:spPr>
          <p:txBody>
            <a:bodyPr/>
            <a:lstStyle/>
            <a:p>
              <a:r>
                <a:rPr lang="en-US" sz="3600" dirty="0">
                  <a:solidFill>
                    <a:schemeClr val="bg1"/>
                  </a:solidFill>
                </a:rPr>
                <a:t>	Source</a:t>
              </a:r>
            </a:p>
          </p:txBody>
        </p:sp>
        <p:sp>
          <p:nvSpPr>
            <p:cNvPr id="24" name="TextBox 2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rPr>
                <a:t>Source</a:t>
              </a:r>
            </a:p>
          </p:txBody>
        </p:sp>
      </p:grpSp>
      <p:sp>
        <p:nvSpPr>
          <p:cNvPr id="25" name="TextBox 25"/>
          <p:cNvSpPr txBox="1"/>
          <p:nvPr/>
        </p:nvSpPr>
        <p:spPr>
          <a:xfrm>
            <a:off x="1615860" y="3997616"/>
            <a:ext cx="3791135" cy="2126123"/>
          </a:xfrm>
          <a:prstGeom prst="rect">
            <a:avLst/>
          </a:prstGeom>
        </p:spPr>
        <p:txBody>
          <a:bodyPr lIns="0" tIns="0" rIns="0" bIns="0" rtlCol="0" anchor="t">
            <a:spAutoFit/>
          </a:bodyPr>
          <a:lstStyle/>
          <a:p>
            <a:pPr marL="0" lvl="0" indent="0" algn="ctr">
              <a:lnSpc>
                <a:spcPts val="3326"/>
              </a:lnSpc>
              <a:spcBef>
                <a:spcPct val="0"/>
              </a:spcBef>
            </a:pPr>
            <a:r>
              <a:rPr lang="en-US" sz="2410" u="sng" spc="236">
                <a:solidFill>
                  <a:srgbClr val="231F20"/>
                </a:solidFill>
                <a:latin typeface="Calibri (MS)"/>
                <a:hlinkClick r:id="rId12" tooltip="https://www.kaggle.com/datasets/vjchoudhary7/hr-analytics-case-study?select=in_time.csv"/>
              </a:rPr>
              <a:t>HR Analytics Dataset for Employee Attrition Analysis</a:t>
            </a:r>
            <a:r>
              <a:rPr lang="en-US" sz="2410" spc="236">
                <a:solidFill>
                  <a:srgbClr val="231F20"/>
                </a:solidFill>
                <a:latin typeface="Calibri (MS)"/>
              </a:rPr>
              <a:t> provided by an anonymous company’s HR deparment</a:t>
            </a:r>
          </a:p>
        </p:txBody>
      </p:sp>
      <p:sp>
        <p:nvSpPr>
          <p:cNvPr id="29" name="TextBox 29"/>
          <p:cNvSpPr txBox="1"/>
          <p:nvPr/>
        </p:nvSpPr>
        <p:spPr>
          <a:xfrm>
            <a:off x="6109624" y="4005973"/>
            <a:ext cx="6254887" cy="1707023"/>
          </a:xfrm>
          <a:prstGeom prst="rect">
            <a:avLst/>
          </a:prstGeom>
        </p:spPr>
        <p:txBody>
          <a:bodyPr lIns="0" tIns="0" rIns="0" bIns="0" rtlCol="0" anchor="t">
            <a:spAutoFit/>
          </a:bodyPr>
          <a:lstStyle/>
          <a:p>
            <a:pPr marL="0" lvl="0" indent="0" algn="ctr">
              <a:lnSpc>
                <a:spcPts val="3326"/>
              </a:lnSpc>
              <a:spcBef>
                <a:spcPct val="0"/>
              </a:spcBef>
            </a:pPr>
            <a:r>
              <a:rPr lang="en-US" sz="2410" spc="236">
                <a:solidFill>
                  <a:srgbClr val="231F20"/>
                </a:solidFill>
                <a:latin typeface="Calibri (MS)"/>
              </a:rPr>
              <a:t>Over 4,000 employees, comprehensive data including demographics, employment, working records in year 2015</a:t>
            </a:r>
          </a:p>
        </p:txBody>
      </p:sp>
      <p:sp>
        <p:nvSpPr>
          <p:cNvPr id="33" name="TextBox 33"/>
          <p:cNvSpPr txBox="1"/>
          <p:nvPr/>
        </p:nvSpPr>
        <p:spPr>
          <a:xfrm>
            <a:off x="13340758" y="4005973"/>
            <a:ext cx="3360904" cy="1287923"/>
          </a:xfrm>
          <a:prstGeom prst="rect">
            <a:avLst/>
          </a:prstGeom>
        </p:spPr>
        <p:txBody>
          <a:bodyPr lIns="0" tIns="0" rIns="0" bIns="0" rtlCol="0" anchor="t">
            <a:spAutoFit/>
          </a:bodyPr>
          <a:lstStyle/>
          <a:p>
            <a:pPr marL="0" lvl="0" indent="0" algn="ctr">
              <a:lnSpc>
                <a:spcPts val="3326"/>
              </a:lnSpc>
              <a:spcBef>
                <a:spcPct val="0"/>
              </a:spcBef>
            </a:pPr>
            <a:r>
              <a:rPr lang="en-US" sz="2410" spc="236">
                <a:solidFill>
                  <a:srgbClr val="231F20"/>
                </a:solidFill>
                <a:latin typeface="Calibri (MS)"/>
              </a:rPr>
              <a:t>The attrition status  of each employee in 2016 (Yes/No)</a:t>
            </a:r>
          </a:p>
        </p:txBody>
      </p:sp>
      <p:sp>
        <p:nvSpPr>
          <p:cNvPr id="34" name="TextBox 34"/>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5</a:t>
            </a:r>
          </a:p>
        </p:txBody>
      </p:sp>
      <p:grpSp>
        <p:nvGrpSpPr>
          <p:cNvPr id="35" name="Group 22">
            <a:extLst>
              <a:ext uri="{FF2B5EF4-FFF2-40B4-BE49-F238E27FC236}">
                <a16:creationId xmlns:a16="http://schemas.microsoft.com/office/drawing/2014/main" id="{C30B385F-BA84-D6AD-C5A0-6E9088078F1A}"/>
              </a:ext>
            </a:extLst>
          </p:cNvPr>
          <p:cNvGrpSpPr/>
          <p:nvPr/>
        </p:nvGrpSpPr>
        <p:grpSpPr>
          <a:xfrm>
            <a:off x="7406997" y="2469939"/>
            <a:ext cx="3474003" cy="3303085"/>
            <a:chOff x="0" y="-57150"/>
            <a:chExt cx="914964" cy="869950"/>
          </a:xfrm>
        </p:grpSpPr>
        <p:sp>
          <p:nvSpPr>
            <p:cNvPr id="36" name="Freeform 23">
              <a:extLst>
                <a:ext uri="{FF2B5EF4-FFF2-40B4-BE49-F238E27FC236}">
                  <a16:creationId xmlns:a16="http://schemas.microsoft.com/office/drawing/2014/main" id="{14504508-0F89-BD75-5168-B89B7058EC4F}"/>
                </a:ext>
              </a:extLst>
            </p:cNvPr>
            <p:cNvSpPr/>
            <p:nvPr/>
          </p:nvSpPr>
          <p:spPr>
            <a:xfrm>
              <a:off x="0" y="43338"/>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E376D"/>
            </a:solidFill>
          </p:spPr>
          <p:txBody>
            <a:bodyPr/>
            <a:lstStyle/>
            <a:p>
              <a:r>
                <a:rPr lang="en-US" sz="3600" dirty="0">
                  <a:solidFill>
                    <a:schemeClr val="bg1"/>
                  </a:solidFill>
                </a:rPr>
                <a:t>	Content</a:t>
              </a:r>
            </a:p>
          </p:txBody>
        </p:sp>
        <p:sp>
          <p:nvSpPr>
            <p:cNvPr id="37" name="TextBox 24">
              <a:extLst>
                <a:ext uri="{FF2B5EF4-FFF2-40B4-BE49-F238E27FC236}">
                  <a16:creationId xmlns:a16="http://schemas.microsoft.com/office/drawing/2014/main" id="{CBBA10F2-1E00-E508-3EE0-AC66DB9898A1}"/>
                </a:ext>
              </a:extLst>
            </p:cNvPr>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lang="en-US" sz="2981" spc="29" dirty="0">
                <a:solidFill>
                  <a:srgbClr val="FFFFFF"/>
                </a:solidFill>
                <a:latin typeface="DM Sans Bold"/>
              </a:endParaRPr>
            </a:p>
          </p:txBody>
        </p:sp>
      </p:grpSp>
      <p:sp>
        <p:nvSpPr>
          <p:cNvPr id="38" name="Freeform 23">
            <a:extLst>
              <a:ext uri="{FF2B5EF4-FFF2-40B4-BE49-F238E27FC236}">
                <a16:creationId xmlns:a16="http://schemas.microsoft.com/office/drawing/2014/main" id="{2B300AEE-7B77-6C53-5703-53D272C98012}"/>
              </a:ext>
            </a:extLst>
          </p:cNvPr>
          <p:cNvSpPr/>
          <p:nvPr/>
        </p:nvSpPr>
        <p:spPr>
          <a:xfrm>
            <a:off x="13296475" y="3056358"/>
            <a:ext cx="3474003" cy="647719"/>
          </a:xfrm>
          <a:custGeom>
            <a:avLst/>
            <a:gdLst/>
            <a:ahLst/>
            <a:cxnLst/>
            <a:rect l="l" t="t" r="r" b="b"/>
            <a:pathLst>
              <a:path w="914964" h="170593">
                <a:moveTo>
                  <a:pt x="0" y="0"/>
                </a:moveTo>
                <a:lnTo>
                  <a:pt x="914964" y="0"/>
                </a:lnTo>
                <a:lnTo>
                  <a:pt x="914964" y="170593"/>
                </a:lnTo>
                <a:lnTo>
                  <a:pt x="0" y="170593"/>
                </a:lnTo>
                <a:close/>
              </a:path>
            </a:pathLst>
          </a:custGeom>
          <a:solidFill>
            <a:srgbClr val="1E376D"/>
          </a:solidFill>
        </p:spPr>
        <p:txBody>
          <a:bodyPr/>
          <a:lstStyle/>
          <a:p>
            <a:r>
              <a:rPr lang="en-US" sz="3600" dirty="0">
                <a:solidFill>
                  <a:schemeClr val="bg1"/>
                </a:solidFill>
              </a:rPr>
              <a:t>   Target Variable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3880949" y="-343329"/>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289229" y="-560892"/>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625853" y="7456364"/>
            <a:ext cx="1230735" cy="3193810"/>
            <a:chOff x="0" y="0"/>
            <a:chExt cx="1474831" cy="3827250"/>
          </a:xfrm>
        </p:grpSpPr>
        <p:sp>
          <p:nvSpPr>
            <p:cNvPr id="11" name="Freeform 11"/>
            <p:cNvSpPr/>
            <p:nvPr/>
          </p:nvSpPr>
          <p:spPr>
            <a:xfrm>
              <a:off x="0" y="0"/>
              <a:ext cx="1474831" cy="3827250"/>
            </a:xfrm>
            <a:custGeom>
              <a:avLst/>
              <a:gdLst/>
              <a:ahLst/>
              <a:cxnLst/>
              <a:rect l="l" t="t" r="r" b="b"/>
              <a:pathLst>
                <a:path w="1474831" h="3827250">
                  <a:moveTo>
                    <a:pt x="0" y="0"/>
                  </a:moveTo>
                  <a:lnTo>
                    <a:pt x="0" y="3827250"/>
                  </a:lnTo>
                  <a:lnTo>
                    <a:pt x="1474831" y="3827250"/>
                  </a:lnTo>
                  <a:lnTo>
                    <a:pt x="1474831" y="0"/>
                  </a:lnTo>
                  <a:lnTo>
                    <a:pt x="0" y="0"/>
                  </a:lnTo>
                  <a:close/>
                  <a:moveTo>
                    <a:pt x="1413871" y="3766290"/>
                  </a:moveTo>
                  <a:lnTo>
                    <a:pt x="59690" y="3766290"/>
                  </a:lnTo>
                  <a:lnTo>
                    <a:pt x="59690" y="59690"/>
                  </a:lnTo>
                  <a:lnTo>
                    <a:pt x="1413871" y="59690"/>
                  </a:lnTo>
                  <a:lnTo>
                    <a:pt x="1413871" y="3766290"/>
                  </a:lnTo>
                  <a:close/>
                </a:path>
              </a:pathLst>
            </a:custGeom>
            <a:solidFill>
              <a:srgbClr val="1E376D"/>
            </a:solidFill>
          </p:spPr>
          <p:txBody>
            <a:bodyPr/>
            <a:lstStyle/>
            <a:p>
              <a:endParaRPr lang="en-US"/>
            </a:p>
          </p:txBody>
        </p:sp>
      </p:grpSp>
      <p:grpSp>
        <p:nvGrpSpPr>
          <p:cNvPr id="12" name="Group 12"/>
          <p:cNvGrpSpPr/>
          <p:nvPr/>
        </p:nvGrpSpPr>
        <p:grpSpPr>
          <a:xfrm>
            <a:off x="-1006428" y="5757827"/>
            <a:ext cx="2012855" cy="2404639"/>
            <a:chOff x="0" y="0"/>
            <a:chExt cx="2412072" cy="2881560"/>
          </a:xfrm>
        </p:grpSpPr>
        <p:sp>
          <p:nvSpPr>
            <p:cNvPr id="13" name="Freeform 13"/>
            <p:cNvSpPr/>
            <p:nvPr/>
          </p:nvSpPr>
          <p:spPr>
            <a:xfrm>
              <a:off x="0" y="0"/>
              <a:ext cx="2412072" cy="2881560"/>
            </a:xfrm>
            <a:custGeom>
              <a:avLst/>
              <a:gdLst/>
              <a:ahLst/>
              <a:cxnLst/>
              <a:rect l="l" t="t" r="r" b="b"/>
              <a:pathLst>
                <a:path w="2412072" h="2881560">
                  <a:moveTo>
                    <a:pt x="0" y="0"/>
                  </a:moveTo>
                  <a:lnTo>
                    <a:pt x="0" y="2881560"/>
                  </a:lnTo>
                  <a:lnTo>
                    <a:pt x="2412072" y="2881560"/>
                  </a:lnTo>
                  <a:lnTo>
                    <a:pt x="2412072" y="0"/>
                  </a:lnTo>
                  <a:lnTo>
                    <a:pt x="0" y="0"/>
                  </a:lnTo>
                  <a:close/>
                  <a:moveTo>
                    <a:pt x="2351112" y="2820600"/>
                  </a:moveTo>
                  <a:lnTo>
                    <a:pt x="59690" y="2820600"/>
                  </a:lnTo>
                  <a:lnTo>
                    <a:pt x="59690" y="59690"/>
                  </a:lnTo>
                  <a:lnTo>
                    <a:pt x="2351112" y="59690"/>
                  </a:lnTo>
                  <a:lnTo>
                    <a:pt x="2351112" y="2820600"/>
                  </a:lnTo>
                  <a:close/>
                </a:path>
              </a:pathLst>
            </a:custGeom>
            <a:solidFill>
              <a:srgbClr val="D7AB29"/>
            </a:solidFill>
          </p:spPr>
          <p:txBody>
            <a:bodyPr/>
            <a:lstStyle/>
            <a:p>
              <a:endParaRPr lang="en-US"/>
            </a:p>
          </p:txBody>
        </p:sp>
      </p:grpSp>
      <p:sp>
        <p:nvSpPr>
          <p:cNvPr id="14" name="TextBox 14"/>
          <p:cNvSpPr txBox="1"/>
          <p:nvPr/>
        </p:nvSpPr>
        <p:spPr>
          <a:xfrm>
            <a:off x="2672195" y="2262582"/>
            <a:ext cx="13572622" cy="7816638"/>
          </a:xfrm>
          <a:prstGeom prst="rect">
            <a:avLst/>
          </a:prstGeom>
        </p:spPr>
        <p:txBody>
          <a:bodyPr lIns="0" tIns="0" rIns="0" bIns="0" rtlCol="0" anchor="t">
            <a:spAutoFit/>
          </a:bodyPr>
          <a:lstStyle/>
          <a:p>
            <a:pPr marL="595531" lvl="1" indent="-297766">
              <a:lnSpc>
                <a:spcPts val="3861"/>
              </a:lnSpc>
              <a:buFont typeface="Arial"/>
              <a:buChar char="•"/>
            </a:pPr>
            <a:r>
              <a:rPr lang="en-US" sz="2758">
                <a:solidFill>
                  <a:srgbClr val="000000"/>
                </a:solidFill>
                <a:latin typeface="Calibri (MS) Bold"/>
              </a:rPr>
              <a:t>Personal Information</a:t>
            </a:r>
          </a:p>
          <a:p>
            <a:pPr marL="1191062" lvl="2" indent="-397021">
              <a:lnSpc>
                <a:spcPts val="3861"/>
              </a:lnSpc>
              <a:buFont typeface="Arial"/>
              <a:buChar char="⚬"/>
            </a:pPr>
            <a:r>
              <a:rPr lang="en-US" sz="2758">
                <a:solidFill>
                  <a:srgbClr val="000000"/>
                </a:solidFill>
                <a:latin typeface="Calibri (MS)"/>
              </a:rPr>
              <a:t>Continuous: Age, DistanceFromHome</a:t>
            </a:r>
          </a:p>
          <a:p>
            <a:pPr marL="1191062" lvl="2" indent="-397021">
              <a:lnSpc>
                <a:spcPts val="3861"/>
              </a:lnSpc>
              <a:buFont typeface="Arial"/>
              <a:buChar char="⚬"/>
            </a:pPr>
            <a:r>
              <a:rPr lang="en-US" sz="2758">
                <a:solidFill>
                  <a:srgbClr val="000000"/>
                </a:solidFill>
                <a:latin typeface="Calibri (MS)"/>
              </a:rPr>
              <a:t>Ordinal: Education</a:t>
            </a:r>
          </a:p>
          <a:p>
            <a:pPr marL="1191062" lvl="2" indent="-397021">
              <a:lnSpc>
                <a:spcPts val="3861"/>
              </a:lnSpc>
              <a:buFont typeface="Arial"/>
              <a:buChar char="⚬"/>
            </a:pPr>
            <a:r>
              <a:rPr lang="en-US" sz="2758">
                <a:solidFill>
                  <a:srgbClr val="000000"/>
                </a:solidFill>
                <a:latin typeface="Calibri (MS)"/>
              </a:rPr>
              <a:t>Categorical: EducationField, MaritalStatus</a:t>
            </a:r>
          </a:p>
          <a:p>
            <a:pPr marL="1191062" lvl="2" indent="-397021">
              <a:lnSpc>
                <a:spcPts val="3861"/>
              </a:lnSpc>
              <a:buFont typeface="Arial"/>
              <a:buChar char="⚬"/>
            </a:pPr>
            <a:r>
              <a:rPr lang="en-US" sz="2758">
                <a:solidFill>
                  <a:srgbClr val="000000"/>
                </a:solidFill>
                <a:latin typeface="Calibri (MS)"/>
              </a:rPr>
              <a:t>Binary: Gender, Over18</a:t>
            </a:r>
          </a:p>
          <a:p>
            <a:pPr marL="595531" lvl="1" indent="-297766">
              <a:lnSpc>
                <a:spcPts val="3861"/>
              </a:lnSpc>
              <a:buFont typeface="Arial"/>
              <a:buChar char="•"/>
            </a:pPr>
            <a:r>
              <a:rPr lang="en-US" sz="2758">
                <a:solidFill>
                  <a:srgbClr val="000000"/>
                </a:solidFill>
                <a:latin typeface="Calibri (MS) Bold"/>
              </a:rPr>
              <a:t>Work Information</a:t>
            </a:r>
          </a:p>
          <a:p>
            <a:pPr marL="1191062" lvl="2" indent="-397021">
              <a:lnSpc>
                <a:spcPts val="3861"/>
              </a:lnSpc>
              <a:buFont typeface="Arial"/>
              <a:buChar char="⚬"/>
            </a:pPr>
            <a:r>
              <a:rPr lang="en-US" sz="2758">
                <a:solidFill>
                  <a:srgbClr val="000000"/>
                </a:solidFill>
                <a:latin typeface="Calibri (MS)"/>
              </a:rPr>
              <a:t>Ordinal: BusinessTravel (level depending on frequency), JobLevel, TotalWorkingYears</a:t>
            </a:r>
          </a:p>
          <a:p>
            <a:pPr marL="1191062" lvl="2" indent="-397021">
              <a:lnSpc>
                <a:spcPts val="3861"/>
              </a:lnSpc>
              <a:buFont typeface="Arial"/>
              <a:buChar char="⚬"/>
            </a:pPr>
            <a:r>
              <a:rPr lang="en-US" sz="2758">
                <a:solidFill>
                  <a:srgbClr val="000000"/>
                </a:solidFill>
                <a:latin typeface="Calibri (MS)"/>
              </a:rPr>
              <a:t>Categorical: Department, JobRole</a:t>
            </a:r>
          </a:p>
          <a:p>
            <a:pPr marL="1191062" lvl="2" indent="-397021">
              <a:lnSpc>
                <a:spcPts val="3861"/>
              </a:lnSpc>
              <a:buFont typeface="Arial"/>
              <a:buChar char="⚬"/>
            </a:pPr>
            <a:r>
              <a:rPr lang="en-US" sz="2758">
                <a:solidFill>
                  <a:srgbClr val="000000"/>
                </a:solidFill>
                <a:latin typeface="Calibri (MS)"/>
              </a:rPr>
              <a:t>Constant Feature: StandardHours</a:t>
            </a:r>
          </a:p>
          <a:p>
            <a:pPr marL="1191062" lvl="2" indent="-397021">
              <a:lnSpc>
                <a:spcPts val="3861"/>
              </a:lnSpc>
              <a:buFont typeface="Arial"/>
              <a:buChar char="⚬"/>
            </a:pPr>
            <a:r>
              <a:rPr lang="en-US" sz="2758">
                <a:solidFill>
                  <a:srgbClr val="000000"/>
                </a:solidFill>
                <a:latin typeface="Calibri (MS)"/>
              </a:rPr>
              <a:t>Time: Daily in_time, out_time</a:t>
            </a:r>
          </a:p>
          <a:p>
            <a:pPr marL="1191062" lvl="2" indent="-397021">
              <a:lnSpc>
                <a:spcPts val="3861"/>
              </a:lnSpc>
              <a:buFont typeface="Arial"/>
              <a:buChar char="⚬"/>
            </a:pPr>
            <a:r>
              <a:rPr lang="en-US" sz="2758">
                <a:solidFill>
                  <a:srgbClr val="000000"/>
                </a:solidFill>
                <a:latin typeface="Calibri (MS)"/>
              </a:rPr>
              <a:t>Index: id, EmployeeID</a:t>
            </a:r>
          </a:p>
          <a:p>
            <a:pPr marL="595531" lvl="1" indent="-297766">
              <a:lnSpc>
                <a:spcPts val="3861"/>
              </a:lnSpc>
              <a:buFont typeface="Arial"/>
              <a:buChar char="•"/>
            </a:pPr>
            <a:r>
              <a:rPr lang="en-US" sz="2758">
                <a:solidFill>
                  <a:srgbClr val="000000"/>
                </a:solidFill>
                <a:latin typeface="Calibri (MS) Bold"/>
              </a:rPr>
              <a:t>Compensation &amp; Promotion</a:t>
            </a:r>
          </a:p>
          <a:p>
            <a:pPr marL="1191062" lvl="2" indent="-397021">
              <a:lnSpc>
                <a:spcPts val="3861"/>
              </a:lnSpc>
              <a:buFont typeface="Arial"/>
              <a:buChar char="⚬"/>
            </a:pPr>
            <a:r>
              <a:rPr lang="en-US" sz="2758">
                <a:solidFill>
                  <a:srgbClr val="000000"/>
                </a:solidFill>
                <a:latin typeface="Calibri (MS)"/>
              </a:rPr>
              <a:t>Continuous: MonthlyIncome</a:t>
            </a:r>
          </a:p>
          <a:p>
            <a:pPr marL="1191062" lvl="2" indent="-397021">
              <a:lnSpc>
                <a:spcPts val="3861"/>
              </a:lnSpc>
              <a:buFont typeface="Arial"/>
              <a:buChar char="⚬"/>
            </a:pPr>
            <a:r>
              <a:rPr lang="en-US" sz="2758">
                <a:solidFill>
                  <a:srgbClr val="000000"/>
                </a:solidFill>
                <a:latin typeface="Calibri (MS)"/>
              </a:rPr>
              <a:t>Ordinal: TrainingTimesLastYear, YearsSinceLastPromotion, YearsAtCompany, YearsWithCurrManager</a:t>
            </a:r>
          </a:p>
          <a:p>
            <a:pPr marL="1191062" lvl="2" indent="-397021">
              <a:lnSpc>
                <a:spcPts val="3861"/>
              </a:lnSpc>
              <a:buFont typeface="Arial"/>
              <a:buChar char="⚬"/>
            </a:pPr>
            <a:r>
              <a:rPr lang="en-US" sz="2758">
                <a:solidFill>
                  <a:srgbClr val="000000"/>
                </a:solidFill>
                <a:latin typeface="Calibri (MS)"/>
              </a:rPr>
              <a:t>Categorical: StockOptionLevel</a:t>
            </a:r>
          </a:p>
        </p:txBody>
      </p:sp>
      <p:sp>
        <p:nvSpPr>
          <p:cNvPr id="15" name="TextBox 15"/>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Understanding</a:t>
            </a:r>
          </a:p>
          <a:p>
            <a:pPr>
              <a:lnSpc>
                <a:spcPts val="6324"/>
              </a:lnSpc>
            </a:pPr>
            <a:r>
              <a:rPr lang="en-US" sz="6200">
                <a:solidFill>
                  <a:srgbClr val="000000"/>
                </a:solidFill>
                <a:latin typeface="Montserrat Classic"/>
              </a:rPr>
              <a:t>Employment Details</a:t>
            </a:r>
          </a:p>
        </p:txBody>
      </p:sp>
      <p:sp>
        <p:nvSpPr>
          <p:cNvPr id="16" name="TextBox 16"/>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6</a:t>
            </a:r>
          </a:p>
        </p:txBody>
      </p:sp>
      <p:grpSp>
        <p:nvGrpSpPr>
          <p:cNvPr id="17" name="Group 17"/>
          <p:cNvGrpSpPr/>
          <p:nvPr/>
        </p:nvGrpSpPr>
        <p:grpSpPr>
          <a:xfrm>
            <a:off x="1500329" y="2632110"/>
            <a:ext cx="1010492" cy="1009226"/>
            <a:chOff x="0" y="0"/>
            <a:chExt cx="381290" cy="380812"/>
          </a:xfrm>
        </p:grpSpPr>
        <p:sp>
          <p:nvSpPr>
            <p:cNvPr id="18" name="Freeform 18"/>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19" name="TextBox 19"/>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grpSp>
        <p:nvGrpSpPr>
          <p:cNvPr id="20" name="Group 20"/>
          <p:cNvGrpSpPr/>
          <p:nvPr/>
        </p:nvGrpSpPr>
        <p:grpSpPr>
          <a:xfrm>
            <a:off x="1500329" y="7484467"/>
            <a:ext cx="1010492" cy="1009226"/>
            <a:chOff x="0" y="0"/>
            <a:chExt cx="381290" cy="380812"/>
          </a:xfrm>
        </p:grpSpPr>
        <p:sp>
          <p:nvSpPr>
            <p:cNvPr id="21" name="Freeform 21"/>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22" name="TextBox 22"/>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grpSp>
        <p:nvGrpSpPr>
          <p:cNvPr id="23" name="Group 23"/>
          <p:cNvGrpSpPr/>
          <p:nvPr/>
        </p:nvGrpSpPr>
        <p:grpSpPr>
          <a:xfrm>
            <a:off x="1500329" y="5003905"/>
            <a:ext cx="1010492" cy="1009226"/>
            <a:chOff x="0" y="0"/>
            <a:chExt cx="381290" cy="380812"/>
          </a:xfrm>
        </p:grpSpPr>
        <p:sp>
          <p:nvSpPr>
            <p:cNvPr id="24" name="Freeform 24"/>
            <p:cNvSpPr/>
            <p:nvPr/>
          </p:nvSpPr>
          <p:spPr>
            <a:xfrm>
              <a:off x="0" y="0"/>
              <a:ext cx="381290" cy="380812"/>
            </a:xfrm>
            <a:custGeom>
              <a:avLst/>
              <a:gdLst/>
              <a:ahLst/>
              <a:cxnLst/>
              <a:rect l="l" t="t" r="r" b="b"/>
              <a:pathLst>
                <a:path w="381290" h="380812">
                  <a:moveTo>
                    <a:pt x="0" y="0"/>
                  </a:moveTo>
                  <a:lnTo>
                    <a:pt x="381290" y="0"/>
                  </a:lnTo>
                  <a:lnTo>
                    <a:pt x="381290" y="380812"/>
                  </a:lnTo>
                  <a:lnTo>
                    <a:pt x="0" y="380812"/>
                  </a:lnTo>
                  <a:close/>
                </a:path>
              </a:pathLst>
            </a:custGeom>
            <a:solidFill>
              <a:srgbClr val="1E376D"/>
            </a:solidFill>
          </p:spPr>
          <p:txBody>
            <a:bodyPr/>
            <a:lstStyle/>
            <a:p>
              <a:endParaRPr lang="en-US"/>
            </a:p>
          </p:txBody>
        </p:sp>
        <p:sp>
          <p:nvSpPr>
            <p:cNvPr id="25" name="TextBox 25"/>
            <p:cNvSpPr txBox="1"/>
            <p:nvPr/>
          </p:nvSpPr>
          <p:spPr>
            <a:xfrm>
              <a:off x="0" y="-57150"/>
              <a:ext cx="812800" cy="869950"/>
            </a:xfrm>
            <a:prstGeom prst="rect">
              <a:avLst/>
            </a:prstGeom>
          </p:spPr>
          <p:txBody>
            <a:bodyPr lIns="50800" tIns="50800" rIns="50800" bIns="50800" rtlCol="0" anchor="ctr"/>
            <a:lstStyle/>
            <a:p>
              <a:pPr algn="ctr">
                <a:lnSpc>
                  <a:spcPts val="3471"/>
                </a:lnSpc>
              </a:pPr>
              <a:endParaRPr/>
            </a:p>
          </p:txBody>
        </p:sp>
      </p:grpSp>
      <p:sp>
        <p:nvSpPr>
          <p:cNvPr id="26" name="TextBox 26"/>
          <p:cNvSpPr txBox="1"/>
          <p:nvPr/>
        </p:nvSpPr>
        <p:spPr>
          <a:xfrm>
            <a:off x="1500329" y="2823162"/>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01</a:t>
            </a:r>
          </a:p>
        </p:txBody>
      </p:sp>
      <p:sp>
        <p:nvSpPr>
          <p:cNvPr id="27" name="TextBox 27"/>
          <p:cNvSpPr txBox="1"/>
          <p:nvPr/>
        </p:nvSpPr>
        <p:spPr>
          <a:xfrm>
            <a:off x="1500329" y="5194957"/>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02</a:t>
            </a:r>
          </a:p>
        </p:txBody>
      </p:sp>
      <p:sp>
        <p:nvSpPr>
          <p:cNvPr id="28" name="TextBox 28"/>
          <p:cNvSpPr txBox="1"/>
          <p:nvPr/>
        </p:nvSpPr>
        <p:spPr>
          <a:xfrm>
            <a:off x="1500329" y="7675520"/>
            <a:ext cx="1010492" cy="579496"/>
          </a:xfrm>
          <a:prstGeom prst="rect">
            <a:avLst/>
          </a:prstGeom>
        </p:spPr>
        <p:txBody>
          <a:bodyPr lIns="0" tIns="0" rIns="0" bIns="0" rtlCol="0" anchor="t">
            <a:spAutoFit/>
          </a:bodyPr>
          <a:lstStyle/>
          <a:p>
            <a:pPr algn="ctr">
              <a:lnSpc>
                <a:spcPts val="4187"/>
              </a:lnSpc>
            </a:pPr>
            <a:r>
              <a:rPr lang="en-US" sz="3489">
                <a:solidFill>
                  <a:srgbClr val="FFFFFF"/>
                </a:solidFill>
                <a:latin typeface="Telegraf Bold"/>
              </a:rPr>
              <a:t>03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sp>
        <p:nvSpPr>
          <p:cNvPr id="4" name="Freeform 4"/>
          <p:cNvSpPr/>
          <p:nvPr/>
        </p:nvSpPr>
        <p:spPr>
          <a:xfrm>
            <a:off x="9428116" y="3654236"/>
            <a:ext cx="7831184" cy="6513496"/>
          </a:xfrm>
          <a:custGeom>
            <a:avLst/>
            <a:gdLst/>
            <a:ahLst/>
            <a:cxnLst/>
            <a:rect l="l" t="t" r="r" b="b"/>
            <a:pathLst>
              <a:path w="7831184" h="6513496">
                <a:moveTo>
                  <a:pt x="0" y="0"/>
                </a:moveTo>
                <a:lnTo>
                  <a:pt x="7831184" y="0"/>
                </a:lnTo>
                <a:lnTo>
                  <a:pt x="7831184" y="6513496"/>
                </a:lnTo>
                <a:lnTo>
                  <a:pt x="0" y="6513496"/>
                </a:lnTo>
                <a:lnTo>
                  <a:pt x="0" y="0"/>
                </a:lnTo>
                <a:close/>
              </a:path>
            </a:pathLst>
          </a:custGeom>
          <a:blipFill>
            <a:blip r:embed="rId2"/>
            <a:stretch>
              <a:fillRect l="-681" r="-681"/>
            </a:stretch>
          </a:blipFill>
        </p:spPr>
        <p:txBody>
          <a:bodyPr/>
          <a:lstStyle/>
          <a:p>
            <a:endParaRPr lang="en-US"/>
          </a:p>
        </p:txBody>
      </p:sp>
      <p:sp>
        <p:nvSpPr>
          <p:cNvPr id="5" name="Freeform 5"/>
          <p:cNvSpPr/>
          <p:nvPr/>
        </p:nvSpPr>
        <p:spPr>
          <a:xfrm>
            <a:off x="579486" y="3778462"/>
            <a:ext cx="8564514" cy="5690516"/>
          </a:xfrm>
          <a:custGeom>
            <a:avLst/>
            <a:gdLst/>
            <a:ahLst/>
            <a:cxnLst/>
            <a:rect l="l" t="t" r="r" b="b"/>
            <a:pathLst>
              <a:path w="8564514" h="5690516">
                <a:moveTo>
                  <a:pt x="0" y="0"/>
                </a:moveTo>
                <a:lnTo>
                  <a:pt x="8564514" y="0"/>
                </a:lnTo>
                <a:lnTo>
                  <a:pt x="8564514" y="5690516"/>
                </a:lnTo>
                <a:lnTo>
                  <a:pt x="0" y="5690516"/>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Understanding</a:t>
            </a:r>
          </a:p>
          <a:p>
            <a:pPr>
              <a:lnSpc>
                <a:spcPts val="6324"/>
              </a:lnSpc>
            </a:pPr>
            <a:r>
              <a:rPr lang="en-US" sz="6200">
                <a:solidFill>
                  <a:srgbClr val="000000"/>
                </a:solidFill>
                <a:latin typeface="Montserrat Classic"/>
              </a:rPr>
              <a:t>Data Exploration</a:t>
            </a:r>
          </a:p>
        </p:txBody>
      </p:sp>
      <p:sp>
        <p:nvSpPr>
          <p:cNvPr id="7" name="TextBox 7"/>
          <p:cNvSpPr txBox="1"/>
          <p:nvPr/>
        </p:nvSpPr>
        <p:spPr>
          <a:xfrm>
            <a:off x="1721930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7</a:t>
            </a:r>
          </a:p>
        </p:txBody>
      </p:sp>
      <p:grpSp>
        <p:nvGrpSpPr>
          <p:cNvPr id="8" name="Group 8"/>
          <p:cNvGrpSpPr/>
          <p:nvPr/>
        </p:nvGrpSpPr>
        <p:grpSpPr>
          <a:xfrm>
            <a:off x="1406851" y="2490013"/>
            <a:ext cx="5067844" cy="932295"/>
            <a:chOff x="0" y="0"/>
            <a:chExt cx="1285071" cy="236405"/>
          </a:xfrm>
        </p:grpSpPr>
        <p:sp>
          <p:nvSpPr>
            <p:cNvPr id="9" name="Freeform 9"/>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0185187" y="2490013"/>
            <a:ext cx="5050079" cy="929027"/>
            <a:chOff x="0" y="0"/>
            <a:chExt cx="1285071" cy="236405"/>
          </a:xfrm>
        </p:grpSpPr>
        <p:sp>
          <p:nvSpPr>
            <p:cNvPr id="12" name="Freeform 12"/>
            <p:cNvSpPr/>
            <p:nvPr/>
          </p:nvSpPr>
          <p:spPr>
            <a:xfrm>
              <a:off x="0" y="0"/>
              <a:ext cx="1285071" cy="236405"/>
            </a:xfrm>
            <a:custGeom>
              <a:avLst/>
              <a:gdLst/>
              <a:ahLst/>
              <a:cxnLst/>
              <a:rect l="l" t="t" r="r" b="b"/>
              <a:pathLst>
                <a:path w="1285071" h="236405">
                  <a:moveTo>
                    <a:pt x="0" y="0"/>
                  </a:moveTo>
                  <a:lnTo>
                    <a:pt x="1285071" y="0"/>
                  </a:lnTo>
                  <a:lnTo>
                    <a:pt x="1285071" y="236405"/>
                  </a:lnTo>
                  <a:lnTo>
                    <a:pt x="0" y="236405"/>
                  </a:lnTo>
                  <a:close/>
                </a:path>
              </a:pathLst>
            </a:custGeom>
            <a:solidFill>
              <a:srgbClr val="1E376D"/>
            </a:solidFill>
          </p:spPr>
          <p:txBody>
            <a:bodyPr/>
            <a:lstStyle/>
            <a:p>
              <a:endParaRPr lang="en-US"/>
            </a:p>
          </p:txBody>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1579929" y="2484312"/>
            <a:ext cx="4721687" cy="902531"/>
          </a:xfrm>
          <a:prstGeom prst="rect">
            <a:avLst/>
          </a:prstGeom>
        </p:spPr>
        <p:txBody>
          <a:bodyPr lIns="0" tIns="0" rIns="0" bIns="0" rtlCol="0" anchor="t">
            <a:spAutoFit/>
          </a:bodyPr>
          <a:lstStyle/>
          <a:p>
            <a:pPr algn="ctr">
              <a:lnSpc>
                <a:spcPts val="3489"/>
              </a:lnSpc>
            </a:pPr>
            <a:r>
              <a:rPr lang="en-US" sz="2492" spc="124">
                <a:solidFill>
                  <a:srgbClr val="FFFFFF"/>
                </a:solidFill>
                <a:latin typeface="Calibri (MS) Bold"/>
              </a:rPr>
              <a:t>Distribution of highly skewed numeric columns</a:t>
            </a:r>
          </a:p>
        </p:txBody>
      </p:sp>
      <p:sp>
        <p:nvSpPr>
          <p:cNvPr id="15" name="TextBox 15"/>
          <p:cNvSpPr txBox="1"/>
          <p:nvPr/>
        </p:nvSpPr>
        <p:spPr>
          <a:xfrm>
            <a:off x="10357658" y="2605441"/>
            <a:ext cx="4705136" cy="465928"/>
          </a:xfrm>
          <a:prstGeom prst="rect">
            <a:avLst/>
          </a:prstGeom>
        </p:spPr>
        <p:txBody>
          <a:bodyPr lIns="0" tIns="0" rIns="0" bIns="0" rtlCol="0" anchor="t">
            <a:spAutoFit/>
          </a:bodyPr>
          <a:lstStyle/>
          <a:p>
            <a:pPr algn="ctr">
              <a:lnSpc>
                <a:spcPts val="3477"/>
              </a:lnSpc>
            </a:pPr>
            <a:r>
              <a:rPr lang="en-US" sz="2484" spc="124">
                <a:solidFill>
                  <a:srgbClr val="FFFFFF"/>
                </a:solidFill>
                <a:latin typeface="Calibri (MS) Bold"/>
              </a:rPr>
              <a:t>Heatmap visualizing correlation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049625" y="9106902"/>
            <a:ext cx="1559892" cy="1700304"/>
            <a:chOff x="0" y="0"/>
            <a:chExt cx="1869270" cy="2037531"/>
          </a:xfrm>
        </p:grpSpPr>
        <p:sp>
          <p:nvSpPr>
            <p:cNvPr id="3" name="Freeform 3"/>
            <p:cNvSpPr/>
            <p:nvPr/>
          </p:nvSpPr>
          <p:spPr>
            <a:xfrm>
              <a:off x="0" y="0"/>
              <a:ext cx="1869270" cy="2037531"/>
            </a:xfrm>
            <a:custGeom>
              <a:avLst/>
              <a:gdLst/>
              <a:ahLst/>
              <a:cxnLst/>
              <a:rect l="l" t="t" r="r" b="b"/>
              <a:pathLst>
                <a:path w="1869270" h="2037531">
                  <a:moveTo>
                    <a:pt x="0" y="0"/>
                  </a:moveTo>
                  <a:lnTo>
                    <a:pt x="0" y="2037531"/>
                  </a:lnTo>
                  <a:lnTo>
                    <a:pt x="1869270" y="2037531"/>
                  </a:lnTo>
                  <a:lnTo>
                    <a:pt x="1869270" y="0"/>
                  </a:lnTo>
                  <a:lnTo>
                    <a:pt x="0" y="0"/>
                  </a:lnTo>
                  <a:close/>
                  <a:moveTo>
                    <a:pt x="1808310" y="1976571"/>
                  </a:moveTo>
                  <a:lnTo>
                    <a:pt x="59690" y="1976571"/>
                  </a:lnTo>
                  <a:lnTo>
                    <a:pt x="59690" y="59690"/>
                  </a:lnTo>
                  <a:lnTo>
                    <a:pt x="1808310" y="59690"/>
                  </a:lnTo>
                  <a:lnTo>
                    <a:pt x="1808310" y="1976571"/>
                  </a:lnTo>
                  <a:close/>
                </a:path>
              </a:pathLst>
            </a:custGeom>
            <a:solidFill>
              <a:srgbClr val="D7AB29"/>
            </a:solidFill>
          </p:spPr>
          <p:txBody>
            <a:bodyPr/>
            <a:lstStyle/>
            <a:p>
              <a:endParaRPr lang="en-US"/>
            </a:p>
          </p:txBody>
        </p:sp>
      </p:grpSp>
      <p:grpSp>
        <p:nvGrpSpPr>
          <p:cNvPr id="4" name="Group 4"/>
          <p:cNvGrpSpPr/>
          <p:nvPr/>
        </p:nvGrpSpPr>
        <p:grpSpPr>
          <a:xfrm>
            <a:off x="13880949" y="-343329"/>
            <a:ext cx="3508293" cy="2634631"/>
            <a:chOff x="0" y="0"/>
            <a:chExt cx="4204105" cy="3157167"/>
          </a:xfrm>
        </p:grpSpPr>
        <p:sp>
          <p:nvSpPr>
            <p:cNvPr id="5" name="Freeform 5"/>
            <p:cNvSpPr/>
            <p:nvPr/>
          </p:nvSpPr>
          <p:spPr>
            <a:xfrm>
              <a:off x="0" y="0"/>
              <a:ext cx="4204105" cy="3157167"/>
            </a:xfrm>
            <a:custGeom>
              <a:avLst/>
              <a:gdLst/>
              <a:ahLst/>
              <a:cxnLst/>
              <a:rect l="l" t="t" r="r" b="b"/>
              <a:pathLst>
                <a:path w="4204105" h="3157167">
                  <a:moveTo>
                    <a:pt x="0" y="0"/>
                  </a:moveTo>
                  <a:lnTo>
                    <a:pt x="0" y="3157167"/>
                  </a:lnTo>
                  <a:lnTo>
                    <a:pt x="4204105" y="3157167"/>
                  </a:lnTo>
                  <a:lnTo>
                    <a:pt x="4204105" y="0"/>
                  </a:lnTo>
                  <a:lnTo>
                    <a:pt x="0" y="0"/>
                  </a:lnTo>
                  <a:close/>
                  <a:moveTo>
                    <a:pt x="4143145" y="3096207"/>
                  </a:moveTo>
                  <a:lnTo>
                    <a:pt x="59690" y="3096207"/>
                  </a:lnTo>
                  <a:lnTo>
                    <a:pt x="59690" y="59690"/>
                  </a:lnTo>
                  <a:lnTo>
                    <a:pt x="4143145" y="59690"/>
                  </a:lnTo>
                  <a:lnTo>
                    <a:pt x="4143145" y="3096207"/>
                  </a:lnTo>
                  <a:close/>
                </a:path>
              </a:pathLst>
            </a:custGeom>
            <a:solidFill>
              <a:srgbClr val="1E376D"/>
            </a:solidFill>
          </p:spPr>
          <p:txBody>
            <a:bodyPr/>
            <a:lstStyle/>
            <a:p>
              <a:endParaRPr lang="en-US"/>
            </a:p>
          </p:txBody>
        </p:sp>
      </p:grpSp>
      <p:grpSp>
        <p:nvGrpSpPr>
          <p:cNvPr id="6" name="Group 6"/>
          <p:cNvGrpSpPr/>
          <p:nvPr/>
        </p:nvGrpSpPr>
        <p:grpSpPr>
          <a:xfrm>
            <a:off x="11289229" y="-560892"/>
            <a:ext cx="4955588" cy="1742404"/>
            <a:chOff x="0" y="0"/>
            <a:chExt cx="5938447" cy="2087981"/>
          </a:xfrm>
        </p:grpSpPr>
        <p:sp>
          <p:nvSpPr>
            <p:cNvPr id="7" name="Freeform 7"/>
            <p:cNvSpPr/>
            <p:nvPr/>
          </p:nvSpPr>
          <p:spPr>
            <a:xfrm>
              <a:off x="0" y="0"/>
              <a:ext cx="5938447" cy="2087981"/>
            </a:xfrm>
            <a:custGeom>
              <a:avLst/>
              <a:gdLst/>
              <a:ahLst/>
              <a:cxnLst/>
              <a:rect l="l" t="t" r="r" b="b"/>
              <a:pathLst>
                <a:path w="5938447" h="2087981">
                  <a:moveTo>
                    <a:pt x="0" y="0"/>
                  </a:moveTo>
                  <a:lnTo>
                    <a:pt x="0" y="2087981"/>
                  </a:lnTo>
                  <a:lnTo>
                    <a:pt x="5938447" y="2087981"/>
                  </a:lnTo>
                  <a:lnTo>
                    <a:pt x="5938447" y="0"/>
                  </a:lnTo>
                  <a:lnTo>
                    <a:pt x="0" y="0"/>
                  </a:lnTo>
                  <a:close/>
                  <a:moveTo>
                    <a:pt x="5877487" y="2027021"/>
                  </a:moveTo>
                  <a:lnTo>
                    <a:pt x="59690" y="2027021"/>
                  </a:lnTo>
                  <a:lnTo>
                    <a:pt x="59690" y="59690"/>
                  </a:lnTo>
                  <a:lnTo>
                    <a:pt x="5877487" y="59690"/>
                  </a:lnTo>
                  <a:lnTo>
                    <a:pt x="5877487" y="2027021"/>
                  </a:lnTo>
                  <a:close/>
                </a:path>
              </a:pathLst>
            </a:custGeom>
            <a:solidFill>
              <a:srgbClr val="D7AB29"/>
            </a:solidFill>
          </p:spPr>
          <p:txBody>
            <a:bodyPr/>
            <a:lstStyle/>
            <a:p>
              <a:endParaRPr lang="en-US"/>
            </a:p>
          </p:txBody>
        </p:sp>
      </p:grpSp>
      <p:grpSp>
        <p:nvGrpSpPr>
          <p:cNvPr id="8" name="Group 8"/>
          <p:cNvGrpSpPr/>
          <p:nvPr/>
        </p:nvGrpSpPr>
        <p:grpSpPr>
          <a:xfrm>
            <a:off x="16931527" y="1631021"/>
            <a:ext cx="1931062" cy="3176330"/>
            <a:chOff x="0" y="0"/>
            <a:chExt cx="2314056" cy="3806303"/>
          </a:xfrm>
        </p:grpSpPr>
        <p:sp>
          <p:nvSpPr>
            <p:cNvPr id="9" name="Freeform 9"/>
            <p:cNvSpPr/>
            <p:nvPr/>
          </p:nvSpPr>
          <p:spPr>
            <a:xfrm>
              <a:off x="0" y="0"/>
              <a:ext cx="2314056" cy="3806303"/>
            </a:xfrm>
            <a:custGeom>
              <a:avLst/>
              <a:gdLst/>
              <a:ahLst/>
              <a:cxnLst/>
              <a:rect l="l" t="t" r="r" b="b"/>
              <a:pathLst>
                <a:path w="2314056" h="3806303">
                  <a:moveTo>
                    <a:pt x="0" y="0"/>
                  </a:moveTo>
                  <a:lnTo>
                    <a:pt x="0" y="3806303"/>
                  </a:lnTo>
                  <a:lnTo>
                    <a:pt x="2314056" y="3806303"/>
                  </a:lnTo>
                  <a:lnTo>
                    <a:pt x="2314056" y="0"/>
                  </a:lnTo>
                  <a:lnTo>
                    <a:pt x="0" y="0"/>
                  </a:lnTo>
                  <a:close/>
                  <a:moveTo>
                    <a:pt x="2253096" y="3745343"/>
                  </a:moveTo>
                  <a:lnTo>
                    <a:pt x="59690" y="3745343"/>
                  </a:lnTo>
                  <a:lnTo>
                    <a:pt x="59690" y="59690"/>
                  </a:lnTo>
                  <a:lnTo>
                    <a:pt x="2253096" y="59690"/>
                  </a:lnTo>
                  <a:lnTo>
                    <a:pt x="2253096" y="3745343"/>
                  </a:lnTo>
                  <a:close/>
                </a:path>
              </a:pathLst>
            </a:custGeom>
            <a:solidFill>
              <a:srgbClr val="D7AB29"/>
            </a:solidFill>
          </p:spPr>
          <p:txBody>
            <a:bodyPr/>
            <a:lstStyle/>
            <a:p>
              <a:endParaRPr lang="en-US"/>
            </a:p>
          </p:txBody>
        </p:sp>
      </p:grpSp>
      <p:grpSp>
        <p:nvGrpSpPr>
          <p:cNvPr id="10" name="Group 10"/>
          <p:cNvGrpSpPr/>
          <p:nvPr/>
        </p:nvGrpSpPr>
        <p:grpSpPr>
          <a:xfrm>
            <a:off x="17713611" y="849970"/>
            <a:ext cx="895906" cy="7103763"/>
            <a:chOff x="0" y="0"/>
            <a:chExt cx="1073594" cy="8512678"/>
          </a:xfrm>
        </p:grpSpPr>
        <p:sp>
          <p:nvSpPr>
            <p:cNvPr id="11" name="Freeform 11"/>
            <p:cNvSpPr/>
            <p:nvPr/>
          </p:nvSpPr>
          <p:spPr>
            <a:xfrm>
              <a:off x="0" y="0"/>
              <a:ext cx="1073594" cy="8512678"/>
            </a:xfrm>
            <a:custGeom>
              <a:avLst/>
              <a:gdLst/>
              <a:ahLst/>
              <a:cxnLst/>
              <a:rect l="l" t="t" r="r" b="b"/>
              <a:pathLst>
                <a:path w="1073594" h="8512678">
                  <a:moveTo>
                    <a:pt x="0" y="0"/>
                  </a:moveTo>
                  <a:lnTo>
                    <a:pt x="0" y="8512678"/>
                  </a:lnTo>
                  <a:lnTo>
                    <a:pt x="1073594" y="8512678"/>
                  </a:lnTo>
                  <a:lnTo>
                    <a:pt x="1073594" y="0"/>
                  </a:lnTo>
                  <a:lnTo>
                    <a:pt x="0" y="0"/>
                  </a:lnTo>
                  <a:close/>
                  <a:moveTo>
                    <a:pt x="1012634" y="8451718"/>
                  </a:moveTo>
                  <a:lnTo>
                    <a:pt x="59690" y="8451718"/>
                  </a:lnTo>
                  <a:lnTo>
                    <a:pt x="59690" y="59690"/>
                  </a:lnTo>
                  <a:lnTo>
                    <a:pt x="1012634" y="59690"/>
                  </a:lnTo>
                  <a:lnTo>
                    <a:pt x="1012634" y="8451718"/>
                  </a:lnTo>
                  <a:close/>
                </a:path>
              </a:pathLst>
            </a:custGeom>
            <a:solidFill>
              <a:srgbClr val="1E376D"/>
            </a:solidFill>
          </p:spPr>
          <p:txBody>
            <a:bodyPr/>
            <a:lstStyle/>
            <a:p>
              <a:endParaRPr lang="en-US"/>
            </a:p>
          </p:txBody>
        </p:sp>
      </p:grpSp>
      <p:grpSp>
        <p:nvGrpSpPr>
          <p:cNvPr id="12" name="Group 12"/>
          <p:cNvGrpSpPr/>
          <p:nvPr/>
        </p:nvGrpSpPr>
        <p:grpSpPr>
          <a:xfrm>
            <a:off x="1713666" y="2750869"/>
            <a:ext cx="3050976" cy="3540429"/>
            <a:chOff x="0" y="0"/>
            <a:chExt cx="4067969" cy="4720573"/>
          </a:xfrm>
        </p:grpSpPr>
        <p:sp>
          <p:nvSpPr>
            <p:cNvPr id="13" name="TextBox 13"/>
            <p:cNvSpPr txBox="1"/>
            <p:nvPr/>
          </p:nvSpPr>
          <p:spPr>
            <a:xfrm>
              <a:off x="577254" y="4210975"/>
              <a:ext cx="560318" cy="509597"/>
            </a:xfrm>
            <a:prstGeom prst="rect">
              <a:avLst/>
            </a:prstGeom>
          </p:spPr>
          <p:txBody>
            <a:bodyPr lIns="0" tIns="0" rIns="0" bIns="0" rtlCol="0" anchor="t">
              <a:spAutoFit/>
            </a:bodyPr>
            <a:lstStyle/>
            <a:p>
              <a:pPr algn="ctr">
                <a:lnSpc>
                  <a:spcPts val="1537"/>
                </a:lnSpc>
              </a:pPr>
              <a:r>
                <a:rPr lang="en-US" sz="1097">
                  <a:solidFill>
                    <a:srgbClr val="000000"/>
                  </a:solidFill>
                  <a:latin typeface="Open Sauce Bold"/>
                </a:rPr>
                <a:t>No</a:t>
              </a:r>
            </a:p>
            <a:p>
              <a:pPr algn="ctr">
                <a:lnSpc>
                  <a:spcPts val="1537"/>
                </a:lnSpc>
              </a:pPr>
              <a:r>
                <a:rPr lang="en-US" sz="1097">
                  <a:solidFill>
                    <a:srgbClr val="000000"/>
                  </a:solidFill>
                  <a:latin typeface="Open Sauce Bold"/>
                </a:rPr>
                <a:t>83.9%</a:t>
              </a:r>
            </a:p>
          </p:txBody>
        </p:sp>
        <p:sp>
          <p:nvSpPr>
            <p:cNvPr id="14" name="TextBox 14"/>
            <p:cNvSpPr txBox="1"/>
            <p:nvPr/>
          </p:nvSpPr>
          <p:spPr>
            <a:xfrm>
              <a:off x="2970187" y="-28575"/>
              <a:ext cx="480737" cy="509597"/>
            </a:xfrm>
            <a:prstGeom prst="rect">
              <a:avLst/>
            </a:prstGeom>
          </p:spPr>
          <p:txBody>
            <a:bodyPr lIns="0" tIns="0" rIns="0" bIns="0" rtlCol="0" anchor="t">
              <a:spAutoFit/>
            </a:bodyPr>
            <a:lstStyle/>
            <a:p>
              <a:pPr algn="ctr">
                <a:lnSpc>
                  <a:spcPts val="1537"/>
                </a:lnSpc>
              </a:pPr>
              <a:r>
                <a:rPr lang="en-US" sz="1097">
                  <a:solidFill>
                    <a:srgbClr val="000000"/>
                  </a:solidFill>
                  <a:latin typeface="Open Sauce Bold"/>
                </a:rPr>
                <a:t>Yes</a:t>
              </a:r>
            </a:p>
            <a:p>
              <a:pPr algn="ctr">
                <a:lnSpc>
                  <a:spcPts val="1537"/>
                </a:lnSpc>
              </a:pPr>
              <a:r>
                <a:rPr lang="en-US" sz="1097">
                  <a:solidFill>
                    <a:srgbClr val="000000"/>
                  </a:solidFill>
                  <a:latin typeface="Open Sauce Bold"/>
                </a:rPr>
                <a:t>16.1%</a:t>
              </a:r>
            </a:p>
          </p:txBody>
        </p:sp>
        <p:grpSp>
          <p:nvGrpSpPr>
            <p:cNvPr id="15" name="Group 15"/>
            <p:cNvGrpSpPr>
              <a:grpSpLocks noChangeAspect="1"/>
            </p:cNvGrpSpPr>
            <p:nvPr/>
          </p:nvGrpSpPr>
          <p:grpSpPr>
            <a:xfrm>
              <a:off x="0" y="326302"/>
              <a:ext cx="4067969" cy="4067969"/>
              <a:chOff x="0" y="0"/>
              <a:chExt cx="2540000" cy="2540000"/>
            </a:xfrm>
          </p:grpSpPr>
          <p:sp>
            <p:nvSpPr>
              <p:cNvPr id="16" name="Freeform 16"/>
              <p:cNvSpPr/>
              <p:nvPr/>
            </p:nvSpPr>
            <p:spPr>
              <a:xfrm>
                <a:off x="1270000" y="0"/>
                <a:ext cx="1110006" cy="961461"/>
              </a:xfrm>
              <a:custGeom>
                <a:avLst/>
                <a:gdLst/>
                <a:ahLst/>
                <a:cxnLst/>
                <a:rect l="l" t="t" r="r" b="b"/>
                <a:pathLst>
                  <a:path w="1110006" h="961461">
                    <a:moveTo>
                      <a:pt x="0" y="0"/>
                    </a:moveTo>
                    <a:lnTo>
                      <a:pt x="0" y="0"/>
                    </a:lnTo>
                    <a:cubicBezTo>
                      <a:pt x="461095" y="0"/>
                      <a:pt x="885966" y="249915"/>
                      <a:pt x="1110006" y="652922"/>
                    </a:cubicBezTo>
                    <a:lnTo>
                      <a:pt x="555003" y="961461"/>
                    </a:lnTo>
                    <a:cubicBezTo>
                      <a:pt x="442983" y="759958"/>
                      <a:pt x="230547" y="635000"/>
                      <a:pt x="0" y="635000"/>
                    </a:cubicBezTo>
                    <a:close/>
                  </a:path>
                </a:pathLst>
              </a:custGeom>
              <a:solidFill>
                <a:srgbClr val="EDBF38"/>
              </a:solidFill>
            </p:spPr>
            <p:txBody>
              <a:bodyPr/>
              <a:lstStyle/>
              <a:p>
                <a:endParaRPr lang="en-US"/>
              </a:p>
            </p:txBody>
          </p:sp>
          <p:sp>
            <p:nvSpPr>
              <p:cNvPr id="17" name="Freeform 17"/>
              <p:cNvSpPr/>
              <p:nvPr/>
            </p:nvSpPr>
            <p:spPr>
              <a:xfrm>
                <a:off x="-104514" y="0"/>
                <a:ext cx="2758450" cy="2661312"/>
              </a:xfrm>
              <a:custGeom>
                <a:avLst/>
                <a:gdLst/>
                <a:ahLst/>
                <a:cxnLst/>
                <a:rect l="l" t="t" r="r" b="b"/>
                <a:pathLst>
                  <a:path w="2758450" h="2661312">
                    <a:moveTo>
                      <a:pt x="2452292" y="598216"/>
                    </a:moveTo>
                    <a:cubicBezTo>
                      <a:pt x="2758450" y="1089400"/>
                      <a:pt x="2693777" y="1725454"/>
                      <a:pt x="2295023" y="2144965"/>
                    </a:cubicBezTo>
                    <a:cubicBezTo>
                      <a:pt x="1896268" y="2564476"/>
                      <a:pt x="1264311" y="2661312"/>
                      <a:pt x="758236" y="2380451"/>
                    </a:cubicBezTo>
                    <a:cubicBezTo>
                      <a:pt x="252161" y="2099590"/>
                      <a:pt x="0" y="1512085"/>
                      <a:pt x="145032" y="951764"/>
                    </a:cubicBezTo>
                    <a:cubicBezTo>
                      <a:pt x="290065" y="391442"/>
                      <a:pt x="795600" y="58"/>
                      <a:pt x="1374387" y="0"/>
                    </a:cubicBezTo>
                    <a:lnTo>
                      <a:pt x="1374451" y="635000"/>
                    </a:lnTo>
                    <a:cubicBezTo>
                      <a:pt x="1085057" y="635029"/>
                      <a:pt x="832289" y="830721"/>
                      <a:pt x="759773" y="1110882"/>
                    </a:cubicBezTo>
                    <a:cubicBezTo>
                      <a:pt x="687257" y="1391043"/>
                      <a:pt x="813338" y="1684795"/>
                      <a:pt x="1066375" y="1825226"/>
                    </a:cubicBezTo>
                    <a:cubicBezTo>
                      <a:pt x="1319413" y="1965656"/>
                      <a:pt x="1635391" y="1917238"/>
                      <a:pt x="1834768" y="1707482"/>
                    </a:cubicBezTo>
                    <a:cubicBezTo>
                      <a:pt x="2034146" y="1497727"/>
                      <a:pt x="2066482" y="1179700"/>
                      <a:pt x="1913403" y="934108"/>
                    </a:cubicBezTo>
                    <a:close/>
                  </a:path>
                </a:pathLst>
              </a:custGeom>
              <a:solidFill>
                <a:srgbClr val="284B6E"/>
              </a:solidFill>
            </p:spPr>
            <p:txBody>
              <a:bodyPr/>
              <a:lstStyle/>
              <a:p>
                <a:endParaRPr lang="en-US"/>
              </a:p>
            </p:txBody>
          </p:sp>
        </p:grpSp>
      </p:grpSp>
      <p:sp>
        <p:nvSpPr>
          <p:cNvPr id="18" name="Freeform 18"/>
          <p:cNvSpPr/>
          <p:nvPr/>
        </p:nvSpPr>
        <p:spPr>
          <a:xfrm>
            <a:off x="1713666" y="6551297"/>
            <a:ext cx="3252351" cy="3278504"/>
          </a:xfrm>
          <a:custGeom>
            <a:avLst/>
            <a:gdLst/>
            <a:ahLst/>
            <a:cxnLst/>
            <a:rect l="l" t="t" r="r" b="b"/>
            <a:pathLst>
              <a:path w="3252351" h="3278504">
                <a:moveTo>
                  <a:pt x="0" y="0"/>
                </a:moveTo>
                <a:lnTo>
                  <a:pt x="3252351" y="0"/>
                </a:lnTo>
                <a:lnTo>
                  <a:pt x="3252351" y="3278503"/>
                </a:lnTo>
                <a:lnTo>
                  <a:pt x="0" y="3278503"/>
                </a:lnTo>
                <a:lnTo>
                  <a:pt x="0" y="0"/>
                </a:lnTo>
                <a:close/>
              </a:path>
            </a:pathLst>
          </a:custGeom>
          <a:blipFill>
            <a:blip r:embed="rId2"/>
            <a:stretch>
              <a:fillRect l="-432" t="-51377" r="-72610" b="-20284"/>
            </a:stretch>
          </a:blipFill>
        </p:spPr>
        <p:txBody>
          <a:bodyPr/>
          <a:lstStyle/>
          <a:p>
            <a:endParaRPr lang="en-US"/>
          </a:p>
        </p:txBody>
      </p:sp>
      <p:sp>
        <p:nvSpPr>
          <p:cNvPr id="19" name="TextBox 19"/>
          <p:cNvSpPr txBox="1"/>
          <p:nvPr/>
        </p:nvSpPr>
        <p:spPr>
          <a:xfrm>
            <a:off x="1173756" y="642172"/>
            <a:ext cx="10115474" cy="1637163"/>
          </a:xfrm>
          <a:prstGeom prst="rect">
            <a:avLst/>
          </a:prstGeom>
        </p:spPr>
        <p:txBody>
          <a:bodyPr lIns="0" tIns="0" rIns="0" bIns="0" rtlCol="0" anchor="t">
            <a:spAutoFit/>
          </a:bodyPr>
          <a:lstStyle/>
          <a:p>
            <a:pPr>
              <a:lnSpc>
                <a:spcPts val="6324"/>
              </a:lnSpc>
            </a:pPr>
            <a:r>
              <a:rPr lang="en-US" sz="6200">
                <a:solidFill>
                  <a:srgbClr val="000000"/>
                </a:solidFill>
                <a:latin typeface="Montserrat Classic Bold"/>
              </a:rPr>
              <a:t>Data Preparation</a:t>
            </a:r>
          </a:p>
          <a:p>
            <a:pPr>
              <a:lnSpc>
                <a:spcPts val="6324"/>
              </a:lnSpc>
            </a:pPr>
            <a:r>
              <a:rPr lang="en-US" sz="6200">
                <a:solidFill>
                  <a:srgbClr val="000000"/>
                </a:solidFill>
                <a:latin typeface="Montserrat Classic"/>
              </a:rPr>
              <a:t>Imbalanced Y Handling</a:t>
            </a:r>
          </a:p>
        </p:txBody>
      </p:sp>
      <p:sp>
        <p:nvSpPr>
          <p:cNvPr id="20" name="TextBox 20"/>
          <p:cNvSpPr txBox="1"/>
          <p:nvPr/>
        </p:nvSpPr>
        <p:spPr>
          <a:xfrm>
            <a:off x="17238355" y="9705975"/>
            <a:ext cx="4462390" cy="581025"/>
          </a:xfrm>
          <a:prstGeom prst="rect">
            <a:avLst/>
          </a:prstGeom>
        </p:spPr>
        <p:txBody>
          <a:bodyPr lIns="0" tIns="0" rIns="0" bIns="0" rtlCol="0" anchor="t">
            <a:spAutoFit/>
          </a:bodyPr>
          <a:lstStyle/>
          <a:p>
            <a:pPr>
              <a:lnSpc>
                <a:spcPts val="4200"/>
              </a:lnSpc>
              <a:spcBef>
                <a:spcPct val="0"/>
              </a:spcBef>
            </a:pPr>
            <a:r>
              <a:rPr lang="en-US" sz="3000">
                <a:solidFill>
                  <a:srgbClr val="292828"/>
                </a:solidFill>
                <a:latin typeface="Calibri (MS) Bold"/>
              </a:rPr>
              <a:t>8</a:t>
            </a:r>
          </a:p>
        </p:txBody>
      </p:sp>
      <p:sp>
        <p:nvSpPr>
          <p:cNvPr id="21" name="TextBox 21"/>
          <p:cNvSpPr txBox="1"/>
          <p:nvPr/>
        </p:nvSpPr>
        <p:spPr>
          <a:xfrm>
            <a:off x="6231492" y="3179790"/>
            <a:ext cx="7535531" cy="1873901"/>
          </a:xfrm>
          <a:prstGeom prst="rect">
            <a:avLst/>
          </a:prstGeom>
        </p:spPr>
        <p:txBody>
          <a:bodyPr lIns="0" tIns="0" rIns="0" bIns="0" rtlCol="0" anchor="t">
            <a:spAutoFit/>
          </a:bodyPr>
          <a:lstStyle/>
          <a:p>
            <a:pPr marL="0" lvl="0" indent="0">
              <a:lnSpc>
                <a:spcPts val="3602"/>
              </a:lnSpc>
              <a:spcBef>
                <a:spcPct val="0"/>
              </a:spcBef>
            </a:pPr>
            <a:r>
              <a:rPr lang="en-US" sz="2610" spc="255">
                <a:solidFill>
                  <a:srgbClr val="231F20"/>
                </a:solidFill>
                <a:latin typeface="Calibri (MS)"/>
              </a:rPr>
              <a:t>For the 4,092 employees, only 660 of them left the company in 2016, comprising only 16.1% of the entire dataset. This indicates a highly imbalanced target variable</a:t>
            </a:r>
          </a:p>
        </p:txBody>
      </p:sp>
      <p:sp>
        <p:nvSpPr>
          <p:cNvPr id="22" name="TextBox 22"/>
          <p:cNvSpPr txBox="1"/>
          <p:nvPr/>
        </p:nvSpPr>
        <p:spPr>
          <a:xfrm>
            <a:off x="6231492" y="6127099"/>
            <a:ext cx="10013325" cy="3702701"/>
          </a:xfrm>
          <a:prstGeom prst="rect">
            <a:avLst/>
          </a:prstGeom>
        </p:spPr>
        <p:txBody>
          <a:bodyPr lIns="0" tIns="0" rIns="0" bIns="0" rtlCol="0" anchor="t">
            <a:spAutoFit/>
          </a:bodyPr>
          <a:lstStyle/>
          <a:p>
            <a:pPr marL="0" lvl="0" indent="0">
              <a:lnSpc>
                <a:spcPts val="3602"/>
              </a:lnSpc>
              <a:spcBef>
                <a:spcPct val="0"/>
              </a:spcBef>
            </a:pPr>
            <a:r>
              <a:rPr lang="en-US" sz="2610" spc="255">
                <a:solidFill>
                  <a:srgbClr val="231F20"/>
                </a:solidFill>
                <a:latin typeface="Calibri (MS) Bold"/>
              </a:rPr>
              <a:t>Synthetic Minority Oversampling Technique (SMOTE)</a:t>
            </a:r>
            <a:r>
              <a:rPr lang="en-US" sz="2610" spc="255">
                <a:solidFill>
                  <a:srgbClr val="231F20"/>
                </a:solidFill>
                <a:latin typeface="Calibri (MS)"/>
              </a:rPr>
              <a:t>: addresses the class imbalance by augmenting the dataset with </a:t>
            </a:r>
            <a:r>
              <a:rPr lang="en-US" sz="2610" u="sng" spc="255">
                <a:solidFill>
                  <a:srgbClr val="231F20"/>
                </a:solidFill>
                <a:latin typeface="Calibri (MS)"/>
              </a:rPr>
              <a:t>synthetic instances</a:t>
            </a:r>
            <a:r>
              <a:rPr lang="en-US" sz="2610" spc="255">
                <a:solidFill>
                  <a:srgbClr val="231F20"/>
                </a:solidFill>
                <a:latin typeface="Calibri (MS)"/>
              </a:rPr>
              <a:t> rather than by oversampling (which can lead to overfitting) or undersampling (which can lead to loss of information). For every instance in the minority class, SMOTE selects 'k' nearest neighbors and generates synthetic instances between the chosen instance and its neighbors.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1858</Words>
  <Application>Microsoft Office PowerPoint</Application>
  <PresentationFormat>Custom</PresentationFormat>
  <Paragraphs>247</Paragraphs>
  <Slides>21</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Arial</vt:lpstr>
      <vt:lpstr>Calibri (MS) Bold</vt:lpstr>
      <vt:lpstr>Montserrat Classic</vt:lpstr>
      <vt:lpstr>DM Sans Bold</vt:lpstr>
      <vt:lpstr>Calibri (MS) Bold Italics</vt:lpstr>
      <vt:lpstr>Calibri</vt:lpstr>
      <vt:lpstr>Telegraf Bold</vt:lpstr>
      <vt:lpstr>Calibri (MS)</vt:lpstr>
      <vt:lpstr>Canva Sans Bold</vt:lpstr>
      <vt:lpstr>Calibri (MS) Italics</vt:lpstr>
      <vt:lpstr>Montserrat Classic Bold</vt:lpstr>
      <vt:lpstr>Open Sauce Bold</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NIHF Group Project Final</dc:title>
  <cp:lastModifiedBy>Mosden, Foster</cp:lastModifiedBy>
  <cp:revision>4</cp:revision>
  <dcterms:created xsi:type="dcterms:W3CDTF">2006-08-16T00:00:00Z</dcterms:created>
  <dcterms:modified xsi:type="dcterms:W3CDTF">2023-10-06T03:52:09Z</dcterms:modified>
  <dc:identifier>DAFwCqTPLjY</dc:identifier>
</cp:coreProperties>
</file>